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7" r:id="rId2"/>
    <p:sldId id="259" r:id="rId3"/>
    <p:sldId id="260" r:id="rId4"/>
    <p:sldId id="330" r:id="rId5"/>
    <p:sldId id="331" r:id="rId6"/>
    <p:sldId id="332" r:id="rId7"/>
    <p:sldId id="264" r:id="rId8"/>
    <p:sldId id="334" r:id="rId9"/>
    <p:sldId id="354" r:id="rId10"/>
    <p:sldId id="355" r:id="rId11"/>
    <p:sldId id="349" r:id="rId12"/>
    <p:sldId id="343" r:id="rId13"/>
    <p:sldId id="356" r:id="rId14"/>
    <p:sldId id="345" r:id="rId15"/>
    <p:sldId id="346" r:id="rId16"/>
    <p:sldId id="381" r:id="rId17"/>
    <p:sldId id="347" r:id="rId18"/>
    <p:sldId id="358" r:id="rId19"/>
    <p:sldId id="357" r:id="rId20"/>
    <p:sldId id="360" r:id="rId21"/>
    <p:sldId id="359" r:id="rId22"/>
    <p:sldId id="361" r:id="rId23"/>
    <p:sldId id="362" r:id="rId24"/>
    <p:sldId id="363" r:id="rId25"/>
    <p:sldId id="365" r:id="rId26"/>
    <p:sldId id="366" r:id="rId27"/>
    <p:sldId id="368" r:id="rId28"/>
    <p:sldId id="342" r:id="rId29"/>
    <p:sldId id="370" r:id="rId30"/>
    <p:sldId id="371" r:id="rId31"/>
    <p:sldId id="372" r:id="rId32"/>
    <p:sldId id="373" r:id="rId33"/>
    <p:sldId id="374" r:id="rId34"/>
    <p:sldId id="265" r:id="rId35"/>
    <p:sldId id="380" r:id="rId36"/>
    <p:sldId id="309" r:id="rId37"/>
    <p:sldId id="375" r:id="rId38"/>
    <p:sldId id="376" r:id="rId39"/>
    <p:sldId id="377" r:id="rId40"/>
    <p:sldId id="378" r:id="rId41"/>
    <p:sldId id="351" r:id="rId42"/>
    <p:sldId id="327" r:id="rId43"/>
    <p:sldId id="379" r:id="rId44"/>
    <p:sldId id="382" r:id="rId45"/>
    <p:sldId id="383" r:id="rId46"/>
    <p:sldId id="384" r:id="rId47"/>
    <p:sldId id="272"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638" autoAdjust="0"/>
  </p:normalViewPr>
  <p:slideViewPr>
    <p:cSldViewPr snapToGrid="0">
      <p:cViewPr varScale="1">
        <p:scale>
          <a:sx n="112" d="100"/>
          <a:sy n="112" d="100"/>
        </p:scale>
        <p:origin x="5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3:08:57.603"/>
    </inkml:context>
    <inkml:brush xml:id="br0">
      <inkml:brushProperty name="width" value="0.05" units="cm"/>
      <inkml:brushProperty name="height" value="0.05" units="cm"/>
      <inkml:brushProperty name="color" value="#E71224"/>
    </inkml:brush>
  </inkml:definitions>
  <inkml:trace contextRef="#ctx0" brushRef="#br0">540 1 24575,'-12'24'0,"6"-6"0,-4 12 0,9 0 0,-8-8 0,3 9 0,1-12 0,-4 1 0,8-5 0,-8 3 0,8-2 0,-4-1 0,1-1 0,3-4 0,-3 0 0,4-1 0,0 1 0,0 0 0,-5 0 0,4 0 0,-3 4 0,4-3 0,0 7 0,0-7 0,0 8 0,0-9 0,0 5 0,0-1 0,0-3 0,0 3 0,0-4 0,0-1 0,0 1 0,0 0 0,4 4 0,-3-3 0,3 8 0,-4-9 0,0 9 0,0-8 0,0 3 0,0-4 0,0 0 0,0-1 0,0 1 0,0 0 0,0 0 0,0 0 0,0-1 0,0 1 0,0 0 0,-4 0 0,3 0 0,-4-1 0,5 1 0,0 0 0,0 0 0,-4-5 0,3 4 0,-3-4 0,4 5 0,0 0 0,0 0 0,0-1 0,0 1 0,0 0 0,0 0 0,-5-5 0,4 4 0,-3-4 0,4 5 0,0 0 0,0 0 0,-5 0 0,4-1 0,-3 1 0,4 0 0,-5 0 0,4 0 0,-8-1 0,8 1 0,-8-4 0,8 2 0,-7-2 0,6 4 0,-6-5 0,2 4 0,-4-4 0,0 5 0,0 0 0,0 0 0,0-1 0,1 1 0,-1 0 0,0 0 0,0 0 0,-4-1 0,3 1 0,-4 0 0,5 0 0,0-5 0,0 4 0,5-4 0,-4 1 0,4 2 0,-5-2 0,0 4 0,4 0 0,-3-1 0,4-3 0,-5 7 0,0-7 0,0 4 0,5 3 0,-4-2 0,3 4 0,-4-5 0,0 3 0,5-6 0,-4 7 0,4 0 0,-1-3 0,-3-1 0,8-2 0,-3-2 0,-1 4 0,4-1 0,-8 1 0,8 0 0,-3 0 0,4 0 0,-4-1 0,2 1 0,-2 0 0,4 0 0,-4-5 0,3 4 0,-4-4 0,5 5 0,4 4 0,-2-3 0,6 3 0,-7-4 0,8 4 0,-8-3 0,8 3 0,-4-4 0,1 0 0,2 0 0,-6 0 0,6-5 0,-7 4 0,4-4 0,-1 5 0,-3 0 0,3 0 0,-4-1 0,5 1 0,-4 0 0,3 0 0,-4 0 0,5-5 0,-4 4 0,3-4 0,-4 5 0,4 0 0,-2 0 0,2-1 0,0-3 0,-3 2 0,4-2 0,-5 4 0,0-1 0,4 1 0,-3 0 0,8 0 0,-8 0 0,3-1 0,1 1 0,-4 0 0,7-4 0,-7 2 0,4-2 0,-1-1 0,-3 4 0,8-8 0,-8 8 0,8-8 0,-8 7 0,8-7 0,-4 8 0,5-3 0,0-1 0,-1 4 0,1-4 0,0 1 0,-5 2 0,4-7 0,-3 4 0,3-1 0,1-3 0,0 8 0,4-8 0,-3 8 0,8-8 0,-4 8 0,0-8 0,-1 7 0,0-2 0,2-1 0,-1 0 0,3-5 0,-7 4 0,3-3 0,-4-1 0,0-1 0,-5-8 0,4 8 0,-8-8 0,8 8 0,-8-8 0,8 8 0,-8-8 0,7 4 0,-2-5 0,4 0 0,-1 0 0,6 0 0,0 0 0,0 0 0,4 0 0,-8 0 0,3 5 0,-5-4 0,1 4 0,0-5 0,0 0 0,0 0 0,-1 4 0,1-3 0,-4 4 0,2-1 0,-2 2 0,-1 0 0,4 3 0,-4-8 0,5 8 0,0-8 0,-5 3 0,4 1 0,-8-4 0,8 8 0,-8-8 0,8 4 0,-8-5 0,8 4 0,-8-3 0,7 4 0,-7-5 0,8 4 0,-8-3 0,8 4 0,-8-5 0,8 0 0,-8 0 0,8 5 0,-8-4 0,7 3 0,-7-4 0,4 1 0,-1-1 0,-3 0 0,4 0 0,-5 0 0,4-4 0,-3 3 0,3-4 0,1 5 0,-4-4 0,3-6 0,-4 4 0,0-3 0,5 14 0,-4-4 0,3 3 0,-4-4 0,0 0 0,0 1 0,4-1 0,-3 0 0,4 0 0,-5 0 0,0 0 0,0 0 0,0 0 0,0 0 0,0 0 0,0 0 0,4-4 0,-3-1 0,4-5 0,-5 5 0,0 0 0,0 1 0,0 3 0,0-3 0,0 4 0,0 0 0,4 0 0,-3-4 0,3 3 0,-4-4 0,0 6 0,0-6 0,0 4 0,0-3 0,0 4 0,0 0 0,5 0 0,-4 0 0,3-4 0,-4-1 0,0-1 0,0 2 0,0 4 0,0 0 0,0 0 0,0 0 0,0 0 0,0 0 0,0 1 0,0-1 0,4 0 0,-2-5 0,2 4 0,0-7 0,-3 7 0,4-4 0,-1 6 0,-3-6 0,4 4 0,-1-3 0,-3 4 0,3-4 0,-4 3 0,5-8 0,-4 8 0,3-7 0,-4 7 0,0-8 0,0 8 0,0-8 0,0 8 0,0-3 0,0 0 0,0 3 0,0-8 0,0 8 0,0-3 0,0-1 0,0 4 0,0-7 0,0 7 0,0-3 0,0 4 0,0-5 0,0 4 0,0-7 0,0 2 0,0 1 0,0-4 0,0 4 0,0 0 0,0 0 0,0 1 0,0 3 0,0-3 0,0 4 0,0 0 0,0 0 0,0 0 0,0 0 0,0 0 0,-4 0 0,3 0 0,-4 0 0,5-4 0,-4 3 0,3-3 0,-4 4 0,1 0 0,3 0 0,-8 0 0,3 0 0,1 0 0,1 0 0,-1 5 0,4-4 0,-8 4 0,8-5 0,-8 4 0,8-3 0,-8 8 0,4-8 0,-5 8 0,0-7 0,0 2 0,0 1 0,0-4 0,0 3 0,0 1 0,5-4 0,-4 8 0,4-4 0,-5 5 0,0 0 0,0-4 0,-5 3 0,0-4 0,0 5 0,0 0 0,-9-6 0,10 4 0,-11-4 0,20 10 0,-4-3 0,3 4 0,1-1 0,-4-3 0,8 8 0,-8-4 0,4 1 0,-5 3 0,4-8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0A3A8-4A3D-4B6C-AA42-0EB0DDD52653}" type="datetimeFigureOut">
              <a:rPr lang="zh-CN" altLang="en-US" smtClean="0"/>
              <a:t>2022/9/1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905C4-68B8-402D-B094-3ABA7D82CC50}" type="slidenum">
              <a:rPr lang="zh-CN" altLang="en-US" smtClean="0"/>
              <a:t>‹#›</a:t>
            </a:fld>
            <a:endParaRPr lang="zh-CN" altLang="en-US"/>
          </a:p>
        </p:txBody>
      </p:sp>
    </p:spTree>
    <p:extLst>
      <p:ext uri="{BB962C8B-B14F-4D97-AF65-F5344CB8AC3E}">
        <p14:creationId xmlns:p14="http://schemas.microsoft.com/office/powerpoint/2010/main" val="3369106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332AE-CF90-437C-9F1F-BE6050743CDA}"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6476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99222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55066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32831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6008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8315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37140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0951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05111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02006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8725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AAE164-4D3F-408A-AF63-C73293295C8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70605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31306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76850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31197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81452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55431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37763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18285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19439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66057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12704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8328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53151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68934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80409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18637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结合了心里声学，提出了四种干扰措施，产生可以让</a:t>
            </a:r>
            <a:r>
              <a:rPr lang="en-US" altLang="zh-CN" dirty="0"/>
              <a:t>VPS</a:t>
            </a:r>
            <a:r>
              <a:rPr lang="zh-CN" altLang="en-US" dirty="0"/>
              <a:t>识别，但是人类听不懂的音频。在这节中进行讲解</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90604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这是一个非常有用的属性，它允许加密协议的模块化设计:考虑这样的情况，一个人已经证明了一个协议p uc -安全地实现了一个理想的功能g。现在，考虑一个人已经设计了一个新的协议n，它使用p作为子协议，并且想要这样做</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920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90604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58882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8153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97037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21173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95864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400" b="0" i="0" dirty="0">
                <a:solidFill>
                  <a:srgbClr val="4D4D4D"/>
                </a:solidFill>
                <a:effectLst/>
                <a:latin typeface="-apple-system"/>
              </a:rPr>
              <a:t>我们的选择囊括了各种已知的体系结构，黑盒</a:t>
            </a:r>
            <a:r>
              <a:rPr lang="en-US" altLang="zh-CN" sz="5400" b="0" i="0" dirty="0">
                <a:solidFill>
                  <a:srgbClr val="4D4D4D"/>
                </a:solidFill>
                <a:effectLst/>
                <a:latin typeface="-apple-system"/>
              </a:rPr>
              <a:t>API</a:t>
            </a:r>
            <a:r>
              <a:rPr lang="zh-CN" altLang="en-US" sz="5400" b="0" i="0" dirty="0">
                <a:solidFill>
                  <a:srgbClr val="4D4D4D"/>
                </a:solidFill>
                <a:effectLst/>
                <a:latin typeface="-apple-system"/>
              </a:rPr>
              <a:t>和特征提取技术。需要注意的是，</a:t>
            </a:r>
            <a:r>
              <a:rPr lang="zh-CN" altLang="en-US" sz="4000" b="0" i="0" dirty="0">
                <a:solidFill>
                  <a:srgbClr val="4D4D4D"/>
                </a:solidFill>
                <a:effectLst/>
                <a:latin typeface="-apple-system"/>
              </a:rPr>
              <a:t>尽管某些系统的体系结构是已知的，但是只使用声学特性来构造攻击音频，而不是使用有关底层模型的任何可用信息。</a:t>
            </a:r>
            <a:endParaRPr lang="en-US" altLang="zh-CN" sz="2800"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60500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287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400" b="0" i="0" dirty="0">
                <a:solidFill>
                  <a:srgbClr val="4D4D4D"/>
                </a:solidFill>
                <a:effectLst/>
                <a:latin typeface="-apple-system"/>
              </a:rPr>
              <a:t>我们的选择囊括了各种已知的体系结构，黑盒</a:t>
            </a:r>
            <a:r>
              <a:rPr lang="en-US" altLang="zh-CN" sz="5400" b="0" i="0" dirty="0">
                <a:solidFill>
                  <a:srgbClr val="4D4D4D"/>
                </a:solidFill>
                <a:effectLst/>
                <a:latin typeface="-apple-system"/>
              </a:rPr>
              <a:t>API</a:t>
            </a:r>
            <a:r>
              <a:rPr lang="zh-CN" altLang="en-US" sz="5400" b="0" i="0" dirty="0">
                <a:solidFill>
                  <a:srgbClr val="4D4D4D"/>
                </a:solidFill>
                <a:effectLst/>
                <a:latin typeface="-apple-system"/>
              </a:rPr>
              <a:t>和特征提取技术。需要注意的是，</a:t>
            </a:r>
            <a:r>
              <a:rPr lang="zh-CN" altLang="en-US" sz="4000" b="0" i="0" dirty="0">
                <a:solidFill>
                  <a:srgbClr val="4D4D4D"/>
                </a:solidFill>
                <a:effectLst/>
                <a:latin typeface="-apple-system"/>
              </a:rPr>
              <a:t>尽管某些系统的体系结构是已知的，但是只使用声学特性来构造攻击音频，而不是使用有关底层模型的任何可用信息。</a:t>
            </a:r>
            <a:endParaRPr lang="en-US" altLang="zh-CN" sz="2800"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9036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400" b="0" i="0" dirty="0">
                <a:solidFill>
                  <a:srgbClr val="4D4D4D"/>
                </a:solidFill>
                <a:effectLst/>
                <a:latin typeface="-apple-system"/>
              </a:rPr>
              <a:t>我们的选择囊括了各种已知的体系结构，黑盒</a:t>
            </a:r>
            <a:r>
              <a:rPr lang="en-US" altLang="zh-CN" sz="5400" b="0" i="0" dirty="0">
                <a:solidFill>
                  <a:srgbClr val="4D4D4D"/>
                </a:solidFill>
                <a:effectLst/>
                <a:latin typeface="-apple-system"/>
              </a:rPr>
              <a:t>API</a:t>
            </a:r>
            <a:r>
              <a:rPr lang="zh-CN" altLang="en-US" sz="5400" b="0" i="0" dirty="0">
                <a:solidFill>
                  <a:srgbClr val="4D4D4D"/>
                </a:solidFill>
                <a:effectLst/>
                <a:latin typeface="-apple-system"/>
              </a:rPr>
              <a:t>和特征提取技术。需要注意的是，</a:t>
            </a:r>
            <a:r>
              <a:rPr lang="zh-CN" altLang="en-US" sz="4000" b="0" i="0" dirty="0">
                <a:solidFill>
                  <a:srgbClr val="4D4D4D"/>
                </a:solidFill>
                <a:effectLst/>
                <a:latin typeface="-apple-system"/>
              </a:rPr>
              <a:t>尽管某些系统的体系结构是已知的，但是只使用声学特性来构造攻击音频，而不是使用有关底层模型的任何可用信息。</a:t>
            </a:r>
            <a:endParaRPr lang="en-US" altLang="zh-CN" sz="2800"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73479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400" b="0" i="0" dirty="0">
                <a:solidFill>
                  <a:srgbClr val="4D4D4D"/>
                </a:solidFill>
                <a:effectLst/>
                <a:latin typeface="-apple-system"/>
              </a:rPr>
              <a:t>我们的选择囊括了各种已知的体系结构，黑盒</a:t>
            </a:r>
            <a:r>
              <a:rPr lang="en-US" altLang="zh-CN" sz="5400" b="0" i="0" dirty="0">
                <a:solidFill>
                  <a:srgbClr val="4D4D4D"/>
                </a:solidFill>
                <a:effectLst/>
                <a:latin typeface="-apple-system"/>
              </a:rPr>
              <a:t>API</a:t>
            </a:r>
            <a:r>
              <a:rPr lang="zh-CN" altLang="en-US" sz="5400" b="0" i="0" dirty="0">
                <a:solidFill>
                  <a:srgbClr val="4D4D4D"/>
                </a:solidFill>
                <a:effectLst/>
                <a:latin typeface="-apple-system"/>
              </a:rPr>
              <a:t>和特征提取技术。需要注意的是，</a:t>
            </a:r>
            <a:r>
              <a:rPr lang="zh-CN" altLang="en-US" sz="4000" b="0" i="0" dirty="0">
                <a:solidFill>
                  <a:srgbClr val="4D4D4D"/>
                </a:solidFill>
                <a:effectLst/>
                <a:latin typeface="-apple-system"/>
              </a:rPr>
              <a:t>尽管某些系统的体系结构是已知的，但是只使用声学特性来构造攻击音频，而不是使用有关底层模型的任何可用信息。</a:t>
            </a:r>
            <a:endParaRPr lang="en-US" altLang="zh-CN" sz="2800"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53794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400" b="0" i="0" dirty="0">
                <a:solidFill>
                  <a:srgbClr val="4D4D4D"/>
                </a:solidFill>
                <a:effectLst/>
                <a:latin typeface="-apple-system"/>
              </a:rPr>
              <a:t>我们的选择囊括了各种已知的体系结构，黑盒</a:t>
            </a:r>
            <a:r>
              <a:rPr lang="en-US" altLang="zh-CN" sz="5400" b="0" i="0" dirty="0">
                <a:solidFill>
                  <a:srgbClr val="4D4D4D"/>
                </a:solidFill>
                <a:effectLst/>
                <a:latin typeface="-apple-system"/>
              </a:rPr>
              <a:t>API</a:t>
            </a:r>
            <a:r>
              <a:rPr lang="zh-CN" altLang="en-US" sz="5400" b="0" i="0" dirty="0">
                <a:solidFill>
                  <a:srgbClr val="4D4D4D"/>
                </a:solidFill>
                <a:effectLst/>
                <a:latin typeface="-apple-system"/>
              </a:rPr>
              <a:t>和特征提取技术。需要注意的是，</a:t>
            </a:r>
            <a:r>
              <a:rPr lang="zh-CN" altLang="en-US" sz="4000" b="0" i="0" dirty="0">
                <a:solidFill>
                  <a:srgbClr val="4D4D4D"/>
                </a:solidFill>
                <a:effectLst/>
                <a:latin typeface="-apple-system"/>
              </a:rPr>
              <a:t>尽管某些系统的体系结构是已知的，但是只使用声学特性来构造攻击音频，而不是使用有关底层模型的任何可用信息。</a:t>
            </a:r>
            <a:endParaRPr lang="en-US" altLang="zh-CN" sz="2800"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09694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332AE-CF90-437C-9F1F-BE6050743CDA}"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64974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2266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7826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552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06305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51683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58A7BBE-BDDA-4341-BB73-9B6B5E868C0A}"/>
              </a:ext>
            </a:extLst>
          </p:cNvPr>
          <p:cNvCxnSpPr/>
          <p:nvPr userDrawn="1"/>
        </p:nvCxnSpPr>
        <p:spPr>
          <a:xfrm>
            <a:off x="306860" y="679622"/>
            <a:ext cx="115782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0A018D9F-28FE-45FA-8A81-0A80600F33C8}"/>
              </a:ext>
            </a:extLst>
          </p:cNvPr>
          <p:cNvGrpSpPr/>
          <p:nvPr userDrawn="1"/>
        </p:nvGrpSpPr>
        <p:grpSpPr>
          <a:xfrm>
            <a:off x="319903" y="152177"/>
            <a:ext cx="503396" cy="432022"/>
            <a:chOff x="319903" y="81316"/>
            <a:chExt cx="585965" cy="502884"/>
          </a:xfrm>
        </p:grpSpPr>
        <p:sp>
          <p:nvSpPr>
            <p:cNvPr id="7" name="矩形 6">
              <a:extLst>
                <a:ext uri="{FF2B5EF4-FFF2-40B4-BE49-F238E27FC236}">
                  <a16:creationId xmlns:a16="http://schemas.microsoft.com/office/drawing/2014/main" id="{73DE2169-EEC6-4B43-BCB5-75E8DE8C9E7A}"/>
                </a:ext>
              </a:extLst>
            </p:cNvPr>
            <p:cNvSpPr/>
            <p:nvPr userDrawn="1"/>
          </p:nvSpPr>
          <p:spPr>
            <a:xfrm>
              <a:off x="319903" y="252528"/>
              <a:ext cx="331672" cy="331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7BC40F6-631A-46A8-A799-66AC91544C4B}"/>
                </a:ext>
              </a:extLst>
            </p:cNvPr>
            <p:cNvSpPr/>
            <p:nvPr userDrawn="1"/>
          </p:nvSpPr>
          <p:spPr>
            <a:xfrm>
              <a:off x="673836" y="81316"/>
              <a:ext cx="232032" cy="232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886078CB-55B6-4BFE-9563-0B23D042F02B}"/>
              </a:ext>
            </a:extLst>
          </p:cNvPr>
          <p:cNvSpPr/>
          <p:nvPr userDrawn="1"/>
        </p:nvSpPr>
        <p:spPr>
          <a:xfrm>
            <a:off x="-14033" y="6570000"/>
            <a:ext cx="12218400" cy="293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zh-CN" altLang="en-US" dirty="0"/>
          </a:p>
        </p:txBody>
      </p:sp>
    </p:spTree>
    <p:extLst>
      <p:ext uri="{BB962C8B-B14F-4D97-AF65-F5344CB8AC3E}">
        <p14:creationId xmlns:p14="http://schemas.microsoft.com/office/powerpoint/2010/main" val="422993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1FDD892-9E1A-43CD-BF5B-47F333DC2600}"/>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147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57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校徽空白">
    <p:bg>
      <p:bgPr>
        <a:solidFill>
          <a:schemeClr val="bg1">
            <a:alpha val="99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95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书馆">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88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D3B46-B688-4075-A083-CD97F4D2B800}" type="datetimeFigureOut">
              <a:rPr lang="zh-CN" altLang="en-US" smtClean="0"/>
              <a:t>2022/9/1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B8AB-3E62-4AE2-99FF-B671FC8A2687}" type="slidenum">
              <a:rPr lang="zh-CN" altLang="en-US" smtClean="0"/>
              <a:t>‹#›</a:t>
            </a:fld>
            <a:endParaRPr lang="zh-CN" altLang="en-US"/>
          </a:p>
        </p:txBody>
      </p:sp>
    </p:spTree>
    <p:extLst>
      <p:ext uri="{BB962C8B-B14F-4D97-AF65-F5344CB8AC3E}">
        <p14:creationId xmlns:p14="http://schemas.microsoft.com/office/powerpoint/2010/main" val="690213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1.png"/><Relationship Id="rId21" Type="http://schemas.openxmlformats.org/officeDocument/2006/relationships/image" Target="../media/image51.png"/><Relationship Id="rId7" Type="http://schemas.openxmlformats.org/officeDocument/2006/relationships/image" Target="../media/image94.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8.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93.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92.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2.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2.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2.png"/><Relationship Id="rId4" Type="http://schemas.openxmlformats.org/officeDocument/2006/relationships/image" Target="../media/image62.png"/><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7.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2.png"/><Relationship Id="rId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71.png"/><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71.png"/><Relationship Id="rId9"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1.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6.png"/><Relationship Id="rId7"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8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30.xml"/><Relationship Id="rId16" Type="http://schemas.openxmlformats.org/officeDocument/2006/relationships/image" Target="../media/image109.png"/><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6.png"/><Relationship Id="rId7"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86.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2.png"/><Relationship Id="rId9" Type="http://schemas.openxmlformats.org/officeDocument/2006/relationships/image" Target="../media/image118.png"/></Relationships>
</file>

<file path=ppt/slides/_rels/slide3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2.png"/><Relationship Id="rId9"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D33A29E-0234-45E6-A965-2F44A3D29A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51" t="21608" r="351" b="40065"/>
          <a:stretch/>
        </p:blipFill>
        <p:spPr>
          <a:xfrm>
            <a:off x="1" y="1711514"/>
            <a:ext cx="12191999" cy="3137165"/>
          </a:xfrm>
          <a:prstGeom prst="rect">
            <a:avLst/>
          </a:prstGeom>
        </p:spPr>
      </p:pic>
      <p:sp>
        <p:nvSpPr>
          <p:cNvPr id="8" name="矩形 7">
            <a:extLst>
              <a:ext uri="{FF2B5EF4-FFF2-40B4-BE49-F238E27FC236}">
                <a16:creationId xmlns:a16="http://schemas.microsoft.com/office/drawing/2014/main" id="{3CB205BA-4361-4E5B-9711-477C74B88BC8}"/>
              </a:ext>
            </a:extLst>
          </p:cNvPr>
          <p:cNvSpPr/>
          <p:nvPr/>
        </p:nvSpPr>
        <p:spPr>
          <a:xfrm>
            <a:off x="1" y="1711514"/>
            <a:ext cx="12191999" cy="3138975"/>
          </a:xfrm>
          <a:prstGeom prst="rect">
            <a:avLst/>
          </a:prstGeom>
          <a:solidFill>
            <a:schemeClr val="accent1">
              <a:alpha val="9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4" name="标题 1">
            <a:extLst>
              <a:ext uri="{FF2B5EF4-FFF2-40B4-BE49-F238E27FC236}">
                <a16:creationId xmlns:a16="http://schemas.microsoft.com/office/drawing/2014/main" id="{C6B3EA26-E452-4E7D-8C5F-EA642BED2248}"/>
              </a:ext>
            </a:extLst>
          </p:cNvPr>
          <p:cNvSpPr txBox="1">
            <a:spLocks/>
          </p:cNvSpPr>
          <p:nvPr/>
        </p:nvSpPr>
        <p:spPr>
          <a:xfrm>
            <a:off x="-28" y="2735302"/>
            <a:ext cx="12192027" cy="1200329"/>
          </a:xfrm>
          <a:prstGeom prst="rect">
            <a:avLst/>
          </a:prstGeom>
        </p:spPr>
        <p:txBody>
          <a:bodyPr vert="horz" wrap="square" lIns="91440" tIns="45720" rIns="91440" bIns="45720" rtlCol="0" anchor="ctr">
            <a:spAutoFit/>
          </a:bodyPr>
          <a:lstStyle>
            <a:lvl1pPr algn="ctr" defTabSz="914400" rtl="0" eaLnBrk="1" latinLnBrk="0" hangingPunct="1">
              <a:lnSpc>
                <a:spcPct val="100000"/>
              </a:lnSpc>
              <a:spcBef>
                <a:spcPct val="0"/>
              </a:spcBef>
              <a:buNone/>
              <a:defRPr sz="4000" b="1" kern="1200" spc="600">
                <a:solidFill>
                  <a:schemeClr val="bg1"/>
                </a:solidFill>
                <a:latin typeface="+mj-lt"/>
                <a:ea typeface="+mj-ea"/>
                <a:cs typeface="+mj-cs"/>
              </a:defRPr>
            </a:lvl1pPr>
          </a:lstStyle>
          <a:p>
            <a:pPr lvl="0">
              <a:defRPr/>
            </a:pPr>
            <a:r>
              <a:rPr lang="en-US" altLang="zh-CN" sz="2400">
                <a:latin typeface="微软雅黑" panose="020B0503020204020204" pitchFamily="34" charset="-122"/>
                <a:ea typeface="微软雅黑" panose="020B0503020204020204" pitchFamily="34" charset="-122"/>
              </a:rPr>
              <a:t>﻿Optimizing </a:t>
            </a:r>
            <a:r>
              <a:rPr lang="en-US" altLang="zh-CN" sz="2400" dirty="0">
                <a:latin typeface="微软雅黑" panose="020B0503020204020204" pitchFamily="34" charset="-122"/>
                <a:ea typeface="微软雅黑" panose="020B0503020204020204" pitchFamily="34" charset="-122"/>
              </a:rPr>
              <a:t>Secure Decision Tree Inference</a:t>
            </a:r>
          </a:p>
          <a:p>
            <a:pPr lvl="0">
              <a:defRPr/>
            </a:pPr>
            <a:endParaRPr lang="en-US" altLang="zh-CN" sz="2400" dirty="0">
              <a:latin typeface="微软雅黑" panose="020B0503020204020204" pitchFamily="34" charset="-122"/>
              <a:ea typeface="微软雅黑" panose="020B0503020204020204" pitchFamily="34" charset="-122"/>
            </a:endParaRPr>
          </a:p>
          <a:p>
            <a:pPr lvl="0">
              <a:defRPr/>
            </a:pPr>
            <a:r>
              <a:rPr lang="en-US" altLang="zh-CN" sz="2400" dirty="0">
                <a:latin typeface="微软雅黑" panose="020B0503020204020204" pitchFamily="34" charset="-122"/>
                <a:ea typeface="微软雅黑" panose="020B0503020204020204" pitchFamily="34" charset="-122"/>
              </a:rPr>
              <a:t>Outsourcing</a:t>
            </a:r>
            <a:endParaRPr kumimoji="0" lang="zh-CN" altLang="en-US" sz="2400" b="1"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 name="等腰三角形 8">
            <a:extLst>
              <a:ext uri="{FF2B5EF4-FFF2-40B4-BE49-F238E27FC236}">
                <a16:creationId xmlns:a16="http://schemas.microsoft.com/office/drawing/2014/main" id="{840A8DA7-8FF0-4E4C-BA04-BA833EF3BCF5}"/>
              </a:ext>
            </a:extLst>
          </p:cNvPr>
          <p:cNvSpPr/>
          <p:nvPr/>
        </p:nvSpPr>
        <p:spPr>
          <a:xfrm rot="10800000">
            <a:off x="5769119" y="4519255"/>
            <a:ext cx="653762" cy="5635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5">
            <a:extLst>
              <a:ext uri="{FF2B5EF4-FFF2-40B4-BE49-F238E27FC236}">
                <a16:creationId xmlns:a16="http://schemas.microsoft.com/office/drawing/2014/main" id="{13A5A2E5-FFA1-4A32-A67F-0FA7FD143D2C}"/>
              </a:ext>
            </a:extLst>
          </p:cNvPr>
          <p:cNvSpPr>
            <a:spLocks noGrp="1"/>
          </p:cNvSpPr>
          <p:nvPr>
            <p:ph type="body" sz="quarter" idx="4294967295"/>
          </p:nvPr>
        </p:nvSpPr>
        <p:spPr>
          <a:xfrm>
            <a:off x="2976562" y="5253295"/>
            <a:ext cx="6238875" cy="1526500"/>
          </a:xfrm>
        </p:spPr>
        <p:txBody>
          <a:bodyPr>
            <a:noAutofit/>
          </a:bodyPr>
          <a:lstStyle/>
          <a:p>
            <a:pPr marL="0" indent="0" algn="ctr">
              <a:lnSpc>
                <a:spcPct val="110000"/>
              </a:lnSpc>
              <a:buNone/>
            </a:pP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汇报人：张豪</a:t>
            </a:r>
            <a:endPar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lgn="ctr">
              <a:lnSpc>
                <a:spcPct val="110000"/>
              </a:lnSpc>
              <a:buNone/>
            </a:pP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汇报时间：</a:t>
            </a: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rPr>
              <a:t>2022</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年</a:t>
            </a: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rPr>
              <a:t>9</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月</a:t>
            </a: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日</a:t>
            </a:r>
          </a:p>
          <a:p>
            <a:pPr marL="0" indent="0" algn="ctr">
              <a:lnSpc>
                <a:spcPct val="110000"/>
              </a:lnSpc>
              <a:buNone/>
            </a:pPr>
            <a:endPar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9803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微软雅黑"/>
                <a:ea typeface="微软雅黑"/>
              </a:rPr>
              <a:t>预备知识</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决策树算法</a:t>
            </a:r>
            <a:endParaRPr lang="en-US" altLang="zh-CN" sz="2400" b="1" dirty="0">
              <a:solidFill>
                <a:prstClr val="black"/>
              </a:solidFill>
              <a:latin typeface="微软雅黑"/>
              <a:ea typeface="微软雅黑"/>
            </a:endParaRPr>
          </a:p>
        </p:txBody>
      </p:sp>
      <p:sp>
        <p:nvSpPr>
          <p:cNvPr id="20" name="文本框 19">
            <a:extLst>
              <a:ext uri="{FF2B5EF4-FFF2-40B4-BE49-F238E27FC236}">
                <a16:creationId xmlns:a16="http://schemas.microsoft.com/office/drawing/2014/main" id="{157CD0E2-D0B3-F244-95A9-4F56B6966A83}"/>
              </a:ext>
            </a:extLst>
          </p:cNvPr>
          <p:cNvSpPr txBox="1"/>
          <p:nvPr/>
        </p:nvSpPr>
        <p:spPr>
          <a:xfrm>
            <a:off x="213883" y="723711"/>
            <a:ext cx="1564813" cy="369332"/>
          </a:xfrm>
          <a:prstGeom prst="rect">
            <a:avLst/>
          </a:prstGeom>
          <a:noFill/>
        </p:spPr>
        <p:txBody>
          <a:bodyPr wrap="square">
            <a:spAutoFit/>
          </a:bodyPr>
          <a:lstStyle/>
          <a:p>
            <a:r>
              <a:rPr lang="zh-CN" altLang="en-US" b="1" dirty="0"/>
              <a:t>决策树算法：</a:t>
            </a:r>
          </a:p>
        </p:txBody>
      </p:sp>
      <p:pic>
        <p:nvPicPr>
          <p:cNvPr id="2050" name="Picture 2">
            <a:extLst>
              <a:ext uri="{FF2B5EF4-FFF2-40B4-BE49-F238E27FC236}">
                <a16:creationId xmlns:a16="http://schemas.microsoft.com/office/drawing/2014/main" id="{0371205B-CD8E-5549-A471-3D3434D4D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34" y="1115881"/>
            <a:ext cx="4584677" cy="324632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B1F5374A-3F77-BE46-A12F-8F7FA09DC8CF}"/>
              </a:ext>
            </a:extLst>
          </p:cNvPr>
          <p:cNvGrpSpPr/>
          <p:nvPr/>
        </p:nvGrpSpPr>
        <p:grpSpPr>
          <a:xfrm>
            <a:off x="4855511" y="1115881"/>
            <a:ext cx="6980902" cy="875753"/>
            <a:chOff x="4948504" y="5042277"/>
            <a:chExt cx="6980902" cy="875753"/>
          </a:xfrm>
        </p:grpSpPr>
        <p:pic>
          <p:nvPicPr>
            <p:cNvPr id="53" name="图片 52">
              <a:extLst>
                <a:ext uri="{FF2B5EF4-FFF2-40B4-BE49-F238E27FC236}">
                  <a16:creationId xmlns:a16="http://schemas.microsoft.com/office/drawing/2014/main" id="{4124F62D-85D7-1A4F-A8B1-8C902DAC97C8}"/>
                </a:ext>
              </a:extLst>
            </p:cNvPr>
            <p:cNvPicPr>
              <a:picLocks noChangeAspect="1"/>
            </p:cNvPicPr>
            <p:nvPr/>
          </p:nvPicPr>
          <p:blipFill>
            <a:blip r:embed="rId4"/>
            <a:stretch>
              <a:fillRect/>
            </a:stretch>
          </p:blipFill>
          <p:spPr>
            <a:xfrm>
              <a:off x="6421389" y="5089380"/>
              <a:ext cx="3029501" cy="310188"/>
            </a:xfrm>
            <a:prstGeom prst="rect">
              <a:avLst/>
            </a:prstGeom>
          </p:spPr>
        </p:pic>
        <p:sp>
          <p:nvSpPr>
            <p:cNvPr id="58" name="文本框 57">
              <a:extLst>
                <a:ext uri="{FF2B5EF4-FFF2-40B4-BE49-F238E27FC236}">
                  <a16:creationId xmlns:a16="http://schemas.microsoft.com/office/drawing/2014/main" id="{D0D10C63-4CC1-9F49-B0FA-A1D85D384F75}"/>
                </a:ext>
              </a:extLst>
            </p:cNvPr>
            <p:cNvSpPr txBox="1"/>
            <p:nvPr/>
          </p:nvSpPr>
          <p:spPr>
            <a:xfrm>
              <a:off x="5089665" y="5093049"/>
              <a:ext cx="1353586" cy="314115"/>
            </a:xfrm>
            <a:prstGeom prst="rect">
              <a:avLst/>
            </a:prstGeom>
            <a:noFill/>
          </p:spPr>
          <p:txBody>
            <a:bodyPr wrap="square">
              <a:spAutoFit/>
            </a:bodyPr>
            <a:lstStyle/>
            <a:p>
              <a:r>
                <a:rPr lang="zh-CN" altLang="en-US" b="0" i="0" dirty="0">
                  <a:solidFill>
                    <a:srgbClr val="121212"/>
                  </a:solidFill>
                  <a:effectLst/>
                  <a:latin typeface="-apple-system"/>
                </a:rPr>
                <a:t>基于映射关系</a:t>
              </a:r>
              <a:endParaRPr lang="zh-CN" altLang="en-US" dirty="0"/>
            </a:p>
          </p:txBody>
        </p:sp>
        <p:pic>
          <p:nvPicPr>
            <p:cNvPr id="54" name="图片 53">
              <a:extLst>
                <a:ext uri="{FF2B5EF4-FFF2-40B4-BE49-F238E27FC236}">
                  <a16:creationId xmlns:a16="http://schemas.microsoft.com/office/drawing/2014/main" id="{F5521AE9-DA8F-5E4E-A675-A1E7E931EADC}"/>
                </a:ext>
              </a:extLst>
            </p:cNvPr>
            <p:cNvPicPr>
              <a:picLocks noChangeAspect="1"/>
            </p:cNvPicPr>
            <p:nvPr/>
          </p:nvPicPr>
          <p:blipFill>
            <a:blip r:embed="rId5"/>
            <a:stretch>
              <a:fillRect/>
            </a:stretch>
          </p:blipFill>
          <p:spPr>
            <a:xfrm>
              <a:off x="9450890" y="5089380"/>
              <a:ext cx="2092424" cy="312302"/>
            </a:xfrm>
            <a:prstGeom prst="rect">
              <a:avLst/>
            </a:prstGeom>
          </p:spPr>
        </p:pic>
        <p:sp>
          <p:nvSpPr>
            <p:cNvPr id="60" name="矩形 59">
              <a:extLst>
                <a:ext uri="{FF2B5EF4-FFF2-40B4-BE49-F238E27FC236}">
                  <a16:creationId xmlns:a16="http://schemas.microsoft.com/office/drawing/2014/main" id="{AEA126DF-518D-0049-9680-F8FE9AA88829}"/>
                </a:ext>
              </a:extLst>
            </p:cNvPr>
            <p:cNvSpPr/>
            <p:nvPr/>
          </p:nvSpPr>
          <p:spPr>
            <a:xfrm>
              <a:off x="4948504" y="5042277"/>
              <a:ext cx="6980902" cy="87575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7" name="组合 6">
            <a:extLst>
              <a:ext uri="{FF2B5EF4-FFF2-40B4-BE49-F238E27FC236}">
                <a16:creationId xmlns:a16="http://schemas.microsoft.com/office/drawing/2014/main" id="{30970999-6D6A-1D40-A8E4-BFD86745DC20}"/>
              </a:ext>
            </a:extLst>
          </p:cNvPr>
          <p:cNvGrpSpPr/>
          <p:nvPr/>
        </p:nvGrpSpPr>
        <p:grpSpPr>
          <a:xfrm>
            <a:off x="4855511" y="2260472"/>
            <a:ext cx="4502386" cy="544070"/>
            <a:chOff x="4855511" y="2440592"/>
            <a:chExt cx="4520805" cy="596900"/>
          </a:xfrm>
        </p:grpSpPr>
        <p:pic>
          <p:nvPicPr>
            <p:cNvPr id="3" name="图片 2">
              <a:extLst>
                <a:ext uri="{FF2B5EF4-FFF2-40B4-BE49-F238E27FC236}">
                  <a16:creationId xmlns:a16="http://schemas.microsoft.com/office/drawing/2014/main" id="{1FA3450B-D1D7-3D48-9B07-F5032ADDF1FE}"/>
                </a:ext>
              </a:extLst>
            </p:cNvPr>
            <p:cNvPicPr>
              <a:picLocks noChangeAspect="1"/>
            </p:cNvPicPr>
            <p:nvPr/>
          </p:nvPicPr>
          <p:blipFill>
            <a:blip r:embed="rId6"/>
            <a:stretch>
              <a:fillRect/>
            </a:stretch>
          </p:blipFill>
          <p:spPr>
            <a:xfrm>
              <a:off x="4855511" y="2440592"/>
              <a:ext cx="4076700" cy="596900"/>
            </a:xfrm>
            <a:prstGeom prst="rect">
              <a:avLst/>
            </a:prstGeom>
          </p:spPr>
        </p:pic>
        <p:pic>
          <p:nvPicPr>
            <p:cNvPr id="4" name="图片 3">
              <a:extLst>
                <a:ext uri="{FF2B5EF4-FFF2-40B4-BE49-F238E27FC236}">
                  <a16:creationId xmlns:a16="http://schemas.microsoft.com/office/drawing/2014/main" id="{CED77DF6-2FCF-F448-B57B-AFD13783DF83}"/>
                </a:ext>
              </a:extLst>
            </p:cNvPr>
            <p:cNvPicPr>
              <a:picLocks noChangeAspect="1"/>
            </p:cNvPicPr>
            <p:nvPr/>
          </p:nvPicPr>
          <p:blipFill>
            <a:blip r:embed="rId7"/>
            <a:stretch>
              <a:fillRect/>
            </a:stretch>
          </p:blipFill>
          <p:spPr>
            <a:xfrm>
              <a:off x="8840315" y="2517256"/>
              <a:ext cx="536001" cy="520236"/>
            </a:xfrm>
            <a:prstGeom prst="rect">
              <a:avLst/>
            </a:prstGeom>
          </p:spPr>
        </p:pic>
      </p:gr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C32DCDC-79C7-9E45-AE5B-8592CC6DA960}"/>
                  </a:ext>
                </a:extLst>
              </p:cNvPr>
              <p:cNvSpPr txBox="1"/>
              <p:nvPr/>
            </p:nvSpPr>
            <p:spPr>
              <a:xfrm>
                <a:off x="4788520" y="3346739"/>
                <a:ext cx="6873261" cy="395045"/>
              </a:xfrm>
              <a:prstGeom prst="rect">
                <a:avLst/>
              </a:prstGeom>
              <a:noFill/>
            </p:spPr>
            <p:txBody>
              <a:bodyPr wrap="square">
                <a:spAutoFit/>
              </a:bodyPr>
              <a:lstStyle/>
              <a:p>
                <a:r>
                  <a:rPr lang="zh-CN" altLang="en-US" dirty="0">
                    <a:solidFill>
                      <a:srgbClr val="121212"/>
                    </a:solidFill>
                    <a:latin typeface="-apple-system"/>
                  </a:rPr>
                  <a:t>根据结果</a:t>
                </a:r>
                <a:r>
                  <a:rPr lang="zh-CN" altLang="en-US" b="0" i="0" dirty="0">
                    <a:solidFill>
                      <a:srgbClr val="121212"/>
                    </a:solidFill>
                    <a:effectLst/>
                    <a:latin typeface="-apple-system"/>
                  </a:rPr>
                  <a:t> </a:t>
                </a:r>
                <a14:m>
                  <m:oMath xmlns:m="http://schemas.openxmlformats.org/officeDocument/2006/math">
                    <m:sSub>
                      <m:sSubPr>
                        <m:ctrlPr>
                          <a:rPr lang="en-US" altLang="zh-CN" b="0" i="1" smtClean="0">
                            <a:solidFill>
                              <a:srgbClr val="121212"/>
                            </a:solidFill>
                            <a:effectLst/>
                            <a:latin typeface="Cambria Math" panose="02040503050406030204" pitchFamily="18" charset="0"/>
                          </a:rPr>
                        </m:ctrlPr>
                      </m:sSubPr>
                      <m:e>
                        <m:r>
                          <m:rPr>
                            <m:sty m:val="p"/>
                          </m:rPr>
                          <a:rPr lang="en-US" altLang="zh-CN" i="1">
                            <a:solidFill>
                              <a:srgbClr val="121212"/>
                            </a:solidFill>
                            <a:latin typeface="Cambria Math" panose="02040503050406030204" pitchFamily="18" charset="0"/>
                          </a:rPr>
                          <m:t>b</m:t>
                        </m:r>
                      </m:e>
                      <m:sub>
                        <m:r>
                          <m:rPr>
                            <m:sty m:val="p"/>
                          </m:rPr>
                          <a:rPr lang="en-US" altLang="zh-CN" i="1">
                            <a:solidFill>
                              <a:srgbClr val="121212"/>
                            </a:solidFill>
                            <a:latin typeface="Cambria Math" panose="02040503050406030204" pitchFamily="18" charset="0"/>
                          </a:rPr>
                          <m:t>j</m:t>
                        </m:r>
                      </m:sub>
                    </m:sSub>
                  </m:oMath>
                </a14:m>
                <a:r>
                  <a:rPr lang="en-US" altLang="zh-CN" b="0" i="0" dirty="0">
                    <a:solidFill>
                      <a:srgbClr val="121212"/>
                    </a:solidFill>
                    <a:effectLst/>
                    <a:latin typeface="-apple-system"/>
                  </a:rPr>
                  <a:t> </a:t>
                </a:r>
                <a:r>
                  <a:rPr lang="zh-CN" altLang="en-US" b="0" i="0" dirty="0">
                    <a:solidFill>
                      <a:srgbClr val="121212"/>
                    </a:solidFill>
                    <a:effectLst/>
                    <a:latin typeface="-apple-system"/>
                  </a:rPr>
                  <a:t>决定是往左分枝</a:t>
                </a:r>
                <a:r>
                  <a:rPr lang="en-US" altLang="zh-CN" b="0" i="0" dirty="0">
                    <a:solidFill>
                      <a:srgbClr val="121212"/>
                    </a:solidFill>
                    <a:effectLst/>
                    <a:latin typeface="-apple-system"/>
                  </a:rPr>
                  <a:t>(</a:t>
                </a:r>
                <a14:m>
                  <m:oMath xmlns:m="http://schemas.openxmlformats.org/officeDocument/2006/math">
                    <m:sSub>
                      <m:sSubPr>
                        <m:ctrlPr>
                          <a:rPr lang="en-US" altLang="zh-CN" i="1">
                            <a:solidFill>
                              <a:srgbClr val="121212"/>
                            </a:solidFill>
                            <a:latin typeface="Cambria Math" panose="02040503050406030204" pitchFamily="18" charset="0"/>
                          </a:rPr>
                        </m:ctrlPr>
                      </m:sSubPr>
                      <m:e>
                        <m:r>
                          <m:rPr>
                            <m:sty m:val="p"/>
                          </m:rPr>
                          <a:rPr lang="en-US" altLang="zh-CN" i="1">
                            <a:solidFill>
                              <a:srgbClr val="121212"/>
                            </a:solidFill>
                            <a:latin typeface="Cambria Math" panose="02040503050406030204" pitchFamily="18" charset="0"/>
                          </a:rPr>
                          <m:t>b</m:t>
                        </m:r>
                      </m:e>
                      <m:sub>
                        <m:r>
                          <m:rPr>
                            <m:sty m:val="p"/>
                          </m:rPr>
                          <a:rPr lang="en-US" altLang="zh-CN" i="1">
                            <a:solidFill>
                              <a:srgbClr val="121212"/>
                            </a:solidFill>
                            <a:latin typeface="Cambria Math" panose="02040503050406030204" pitchFamily="18" charset="0"/>
                          </a:rPr>
                          <m:t>j</m:t>
                        </m:r>
                      </m:sub>
                    </m:sSub>
                  </m:oMath>
                </a14:m>
                <a:r>
                  <a:rPr lang="en-US" altLang="zh-CN" dirty="0">
                    <a:solidFill>
                      <a:srgbClr val="121212"/>
                    </a:solidFill>
                    <a:latin typeface="-apple-system"/>
                  </a:rPr>
                  <a:t> </a:t>
                </a:r>
                <a:r>
                  <a:rPr lang="en-US" altLang="zh-CN" b="0" i="0" dirty="0">
                    <a:solidFill>
                      <a:srgbClr val="121212"/>
                    </a:solidFill>
                    <a:effectLst/>
                    <a:latin typeface="-apple-system"/>
                  </a:rPr>
                  <a:t>=0 )</a:t>
                </a:r>
                <a:r>
                  <a:rPr lang="zh-CN" altLang="en-US" b="0" i="0" dirty="0">
                    <a:solidFill>
                      <a:srgbClr val="121212"/>
                    </a:solidFill>
                    <a:effectLst/>
                    <a:latin typeface="-apple-system"/>
                  </a:rPr>
                  <a:t>还是往右分枝</a:t>
                </a:r>
                <a:r>
                  <a:rPr lang="en-US" altLang="zh-CN" b="0" i="0" dirty="0">
                    <a:solidFill>
                      <a:srgbClr val="121212"/>
                    </a:solidFill>
                    <a:effectLst/>
                    <a:latin typeface="-apple-system"/>
                  </a:rPr>
                  <a:t>(</a:t>
                </a:r>
                <a14:m>
                  <m:oMath xmlns:m="http://schemas.openxmlformats.org/officeDocument/2006/math">
                    <m:sSub>
                      <m:sSubPr>
                        <m:ctrlPr>
                          <a:rPr lang="en-US" altLang="zh-CN" i="1">
                            <a:solidFill>
                              <a:srgbClr val="121212"/>
                            </a:solidFill>
                            <a:latin typeface="Cambria Math" panose="02040503050406030204" pitchFamily="18" charset="0"/>
                          </a:rPr>
                        </m:ctrlPr>
                      </m:sSubPr>
                      <m:e>
                        <m:r>
                          <m:rPr>
                            <m:sty m:val="p"/>
                          </m:rPr>
                          <a:rPr lang="en-US" altLang="zh-CN" i="1">
                            <a:solidFill>
                              <a:srgbClr val="121212"/>
                            </a:solidFill>
                            <a:latin typeface="Cambria Math" panose="02040503050406030204" pitchFamily="18" charset="0"/>
                          </a:rPr>
                          <m:t>b</m:t>
                        </m:r>
                      </m:e>
                      <m:sub>
                        <m:r>
                          <m:rPr>
                            <m:sty m:val="p"/>
                          </m:rPr>
                          <a:rPr lang="en-US" altLang="zh-CN" i="1">
                            <a:solidFill>
                              <a:srgbClr val="121212"/>
                            </a:solidFill>
                            <a:latin typeface="Cambria Math" panose="02040503050406030204" pitchFamily="18" charset="0"/>
                          </a:rPr>
                          <m:t>j</m:t>
                        </m:r>
                      </m:sub>
                    </m:sSub>
                  </m:oMath>
                </a14:m>
                <a:r>
                  <a:rPr lang="en-US" altLang="zh-CN" dirty="0">
                    <a:solidFill>
                      <a:srgbClr val="121212"/>
                    </a:solidFill>
                    <a:latin typeface="-apple-system"/>
                  </a:rPr>
                  <a:t> </a:t>
                </a:r>
                <a:r>
                  <a:rPr lang="en-US" altLang="zh-CN" b="0" i="0" dirty="0">
                    <a:solidFill>
                      <a:srgbClr val="121212"/>
                    </a:solidFill>
                    <a:effectLst/>
                    <a:latin typeface="-apple-system"/>
                  </a:rPr>
                  <a:t>=1 )</a:t>
                </a:r>
                <a:endParaRPr lang="zh-CN" altLang="en-US" dirty="0"/>
              </a:p>
            </p:txBody>
          </p:sp>
        </mc:Choice>
        <mc:Fallback xmlns="">
          <p:sp>
            <p:nvSpPr>
              <p:cNvPr id="43" name="文本框 42">
                <a:extLst>
                  <a:ext uri="{FF2B5EF4-FFF2-40B4-BE49-F238E27FC236}">
                    <a16:creationId xmlns:a16="http://schemas.microsoft.com/office/drawing/2014/main" id="{8C32DCDC-79C7-9E45-AE5B-8592CC6DA960}"/>
                  </a:ext>
                </a:extLst>
              </p:cNvPr>
              <p:cNvSpPr txBox="1">
                <a:spLocks noRot="1" noChangeAspect="1" noMove="1" noResize="1" noEditPoints="1" noAdjustHandles="1" noChangeArrowheads="1" noChangeShapeType="1" noTextEdit="1"/>
              </p:cNvSpPr>
              <p:nvPr/>
            </p:nvSpPr>
            <p:spPr>
              <a:xfrm>
                <a:off x="4788520" y="3346739"/>
                <a:ext cx="6873261" cy="395045"/>
              </a:xfrm>
              <a:prstGeom prst="rect">
                <a:avLst/>
              </a:prstGeom>
              <a:blipFill>
                <a:blip r:embed="rId8"/>
                <a:stretch>
                  <a:fillRect l="-923" t="-6250" b="-18750"/>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99CEC1FD-6054-524B-8965-4441F7AF89A5}"/>
              </a:ext>
            </a:extLst>
          </p:cNvPr>
          <p:cNvSpPr txBox="1"/>
          <p:nvPr/>
        </p:nvSpPr>
        <p:spPr>
          <a:xfrm>
            <a:off x="4822445" y="4235261"/>
            <a:ext cx="6109252" cy="369332"/>
          </a:xfrm>
          <a:prstGeom prst="rect">
            <a:avLst/>
          </a:prstGeom>
          <a:noFill/>
        </p:spPr>
        <p:txBody>
          <a:bodyPr wrap="square">
            <a:spAutoFit/>
          </a:bodyPr>
          <a:lstStyle/>
          <a:p>
            <a:r>
              <a:rPr lang="zh-CN" altLang="en-US" b="0" i="0" dirty="0">
                <a:solidFill>
                  <a:srgbClr val="121212"/>
                </a:solidFill>
                <a:effectLst/>
                <a:latin typeface="-apple-system"/>
              </a:rPr>
              <a:t>持续上面步骤，直到走到叶子结点结束</a:t>
            </a:r>
            <a:endParaRPr lang="zh-CN" altLang="en-US" dirty="0"/>
          </a:p>
        </p:txBody>
      </p:sp>
      <p:sp>
        <p:nvSpPr>
          <p:cNvPr id="50" name="文本框 49">
            <a:extLst>
              <a:ext uri="{FF2B5EF4-FFF2-40B4-BE49-F238E27FC236}">
                <a16:creationId xmlns:a16="http://schemas.microsoft.com/office/drawing/2014/main" id="{2ECF1465-3275-954A-AB24-835AE2F1083C}"/>
              </a:ext>
            </a:extLst>
          </p:cNvPr>
          <p:cNvSpPr txBox="1"/>
          <p:nvPr/>
        </p:nvSpPr>
        <p:spPr>
          <a:xfrm>
            <a:off x="715479" y="5317985"/>
            <a:ext cx="10761040" cy="646331"/>
          </a:xfrm>
          <a:prstGeom prst="rect">
            <a:avLst/>
          </a:prstGeom>
          <a:noFill/>
        </p:spPr>
        <p:txBody>
          <a:bodyPr wrap="square">
            <a:spAutoFit/>
          </a:bodyPr>
          <a:lstStyle/>
          <a:p>
            <a:r>
              <a:rPr lang="zh-CN" altLang="en-US" b="0" i="0" dirty="0">
                <a:solidFill>
                  <a:srgbClr val="121212"/>
                </a:solidFill>
                <a:effectLst/>
                <a:latin typeface="-apple-system"/>
              </a:rPr>
              <a:t>注：决策树的结构不在保护范围内，</a:t>
            </a:r>
            <a:r>
              <a:rPr lang="zh-CN" altLang="en-US" b="1" i="0" dirty="0">
                <a:solidFill>
                  <a:srgbClr val="121212"/>
                </a:solidFill>
                <a:effectLst/>
                <a:latin typeface="-apple-system"/>
              </a:rPr>
              <a:t>隐藏决策树真实结构</a:t>
            </a:r>
            <a:r>
              <a:rPr lang="zh-CN" altLang="en-US" b="0" i="0" dirty="0">
                <a:solidFill>
                  <a:srgbClr val="121212"/>
                </a:solidFill>
                <a:effectLst/>
                <a:latin typeface="-apple-system"/>
              </a:rPr>
              <a:t>，不失一般性的我们假设本文中的</a:t>
            </a:r>
            <a:r>
              <a:rPr lang="zh-CN" altLang="en-US" b="1" i="0" dirty="0">
                <a:solidFill>
                  <a:srgbClr val="121212"/>
                </a:solidFill>
                <a:effectLst/>
                <a:latin typeface="-apple-system"/>
              </a:rPr>
              <a:t>决策树是</a:t>
            </a:r>
            <a:r>
              <a:rPr lang="zh-CN" altLang="en-US" b="1" i="0" dirty="0">
                <a:solidFill>
                  <a:srgbClr val="121212"/>
                </a:solidFill>
                <a:effectLst/>
                <a:latin typeface="Menlo" panose="020B0609030804020204" pitchFamily="49" charset="0"/>
              </a:rPr>
              <a:t>完全二叉树</a:t>
            </a:r>
            <a:r>
              <a:rPr lang="zh-CN" altLang="en-US" b="0" i="0" dirty="0">
                <a:solidFill>
                  <a:srgbClr val="121212"/>
                </a:solidFill>
                <a:effectLst/>
                <a:latin typeface="-apple-system"/>
              </a:rPr>
              <a:t>类型，如果不是完全二叉树类型，也可以通过添加</a:t>
            </a:r>
            <a:r>
              <a:rPr lang="en-US" altLang="zh-CN" b="0" i="0" dirty="0">
                <a:solidFill>
                  <a:srgbClr val="121212"/>
                </a:solidFill>
                <a:effectLst/>
                <a:latin typeface="-apple-system"/>
              </a:rPr>
              <a:t>dummy node </a:t>
            </a:r>
            <a:r>
              <a:rPr lang="zh-CN" altLang="en-US" b="0" i="0" dirty="0">
                <a:solidFill>
                  <a:srgbClr val="121212"/>
                </a:solidFill>
                <a:effectLst/>
                <a:latin typeface="-apple-system"/>
              </a:rPr>
              <a:t>转化为完全二叉树。 </a:t>
            </a:r>
            <a:endParaRPr lang="zh-CN" altLang="en-US" dirty="0"/>
          </a:p>
        </p:txBody>
      </p:sp>
      <p:sp>
        <p:nvSpPr>
          <p:cNvPr id="13" name="文本框 12">
            <a:extLst>
              <a:ext uri="{FF2B5EF4-FFF2-40B4-BE49-F238E27FC236}">
                <a16:creationId xmlns:a16="http://schemas.microsoft.com/office/drawing/2014/main" id="{FCA59946-5674-C948-9866-F6D210AFD83A}"/>
              </a:ext>
            </a:extLst>
          </p:cNvPr>
          <p:cNvSpPr txBox="1"/>
          <p:nvPr/>
        </p:nvSpPr>
        <p:spPr>
          <a:xfrm>
            <a:off x="5638800" y="3134139"/>
            <a:ext cx="65" cy="276999"/>
          </a:xfrm>
          <a:prstGeom prst="rect">
            <a:avLst/>
          </a:prstGeom>
          <a:noFill/>
        </p:spPr>
        <p:txBody>
          <a:bodyPr wrap="none" lIns="0" tIns="0" rIns="0" bIns="0" rtlCol="0">
            <a:spAutoFit/>
          </a:bodyPr>
          <a:lstStyle/>
          <a:p>
            <a:endParaRPr kumimoji="1" lang="zh-CN" altLang="en-US" dirty="0"/>
          </a:p>
        </p:txBody>
      </p:sp>
      <p:sp>
        <p:nvSpPr>
          <p:cNvPr id="25" name="椭圆 24">
            <a:extLst>
              <a:ext uri="{FF2B5EF4-FFF2-40B4-BE49-F238E27FC236}">
                <a16:creationId xmlns:a16="http://schemas.microsoft.com/office/drawing/2014/main" id="{282FB4B7-82E6-E34E-80BC-7E5661517CEE}"/>
              </a:ext>
            </a:extLst>
          </p:cNvPr>
          <p:cNvSpPr/>
          <p:nvPr/>
        </p:nvSpPr>
        <p:spPr>
          <a:xfrm>
            <a:off x="4373217" y="1338470"/>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accent4"/>
                </a:solidFill>
              </a:rPr>
              <a:t>1</a:t>
            </a:r>
            <a:endParaRPr kumimoji="1" lang="zh-CN" altLang="en-US" dirty="0">
              <a:solidFill>
                <a:schemeClr val="accent4"/>
              </a:solidFill>
            </a:endParaRPr>
          </a:p>
        </p:txBody>
      </p:sp>
      <p:sp>
        <p:nvSpPr>
          <p:cNvPr id="52" name="椭圆 51">
            <a:extLst>
              <a:ext uri="{FF2B5EF4-FFF2-40B4-BE49-F238E27FC236}">
                <a16:creationId xmlns:a16="http://schemas.microsoft.com/office/drawing/2014/main" id="{536E9E76-FB97-7C48-A6C1-11A5D99E503E}"/>
              </a:ext>
            </a:extLst>
          </p:cNvPr>
          <p:cNvSpPr/>
          <p:nvPr/>
        </p:nvSpPr>
        <p:spPr>
          <a:xfrm>
            <a:off x="4373217" y="2488355"/>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accent4"/>
                </a:solidFill>
              </a:rPr>
              <a:t>2</a:t>
            </a:r>
            <a:endParaRPr kumimoji="1" lang="zh-CN" altLang="en-US" dirty="0">
              <a:solidFill>
                <a:schemeClr val="accent4"/>
              </a:solidFill>
            </a:endParaRPr>
          </a:p>
        </p:txBody>
      </p:sp>
      <p:sp>
        <p:nvSpPr>
          <p:cNvPr id="56" name="椭圆 55">
            <a:extLst>
              <a:ext uri="{FF2B5EF4-FFF2-40B4-BE49-F238E27FC236}">
                <a16:creationId xmlns:a16="http://schemas.microsoft.com/office/drawing/2014/main" id="{0D839938-A6DF-0C4E-86D8-AAEB594BA699}"/>
              </a:ext>
            </a:extLst>
          </p:cNvPr>
          <p:cNvSpPr/>
          <p:nvPr/>
        </p:nvSpPr>
        <p:spPr>
          <a:xfrm>
            <a:off x="4373217" y="4312302"/>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accent4"/>
                </a:solidFill>
              </a:rPr>
              <a:t>3</a:t>
            </a:r>
            <a:endParaRPr kumimoji="1" lang="zh-CN" altLang="en-US" dirty="0">
              <a:solidFill>
                <a:schemeClr val="accent4"/>
              </a:solidFill>
            </a:endParaRPr>
          </a:p>
        </p:txBody>
      </p:sp>
      <p:sp>
        <p:nvSpPr>
          <p:cNvPr id="61" name="矩形 60">
            <a:extLst>
              <a:ext uri="{FF2B5EF4-FFF2-40B4-BE49-F238E27FC236}">
                <a16:creationId xmlns:a16="http://schemas.microsoft.com/office/drawing/2014/main" id="{A957FEFB-E82A-A549-9DC0-E9C2952E3C3F}"/>
              </a:ext>
            </a:extLst>
          </p:cNvPr>
          <p:cNvSpPr/>
          <p:nvPr/>
        </p:nvSpPr>
        <p:spPr>
          <a:xfrm>
            <a:off x="4855511" y="2285485"/>
            <a:ext cx="6980902" cy="87575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2" name="矩形 61">
            <a:extLst>
              <a:ext uri="{FF2B5EF4-FFF2-40B4-BE49-F238E27FC236}">
                <a16:creationId xmlns:a16="http://schemas.microsoft.com/office/drawing/2014/main" id="{AEA126DF-518D-0049-9680-F8FE9AA88829}"/>
              </a:ext>
            </a:extLst>
          </p:cNvPr>
          <p:cNvSpPr/>
          <p:nvPr/>
        </p:nvSpPr>
        <p:spPr>
          <a:xfrm>
            <a:off x="4855511" y="4089125"/>
            <a:ext cx="6980902" cy="87575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p>
        </p:txBody>
      </p:sp>
      <p:pic>
        <p:nvPicPr>
          <p:cNvPr id="63" name="图片 62">
            <a:extLst>
              <a:ext uri="{FF2B5EF4-FFF2-40B4-BE49-F238E27FC236}">
                <a16:creationId xmlns:a16="http://schemas.microsoft.com/office/drawing/2014/main" id="{C4186495-BA1C-F049-B870-5C949928AC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5" name="文本框 4">
            <a:extLst>
              <a:ext uri="{FF2B5EF4-FFF2-40B4-BE49-F238E27FC236}">
                <a16:creationId xmlns:a16="http://schemas.microsoft.com/office/drawing/2014/main" id="{473190EA-2B03-2245-8001-EC515F9E57F5}"/>
              </a:ext>
            </a:extLst>
          </p:cNvPr>
          <p:cNvSpPr txBox="1"/>
          <p:nvPr/>
        </p:nvSpPr>
        <p:spPr>
          <a:xfrm>
            <a:off x="6555179" y="1626919"/>
            <a:ext cx="2757486" cy="369332"/>
          </a:xfrm>
          <a:prstGeom prst="rect">
            <a:avLst/>
          </a:prstGeom>
          <a:noFill/>
        </p:spPr>
        <p:txBody>
          <a:bodyPr wrap="none" rtlCol="0">
            <a:spAutoFit/>
          </a:bodyPr>
          <a:lstStyle/>
          <a:p>
            <a:r>
              <a:rPr kumimoji="1" lang="en-US" altLang="zh-CN" b="1" dirty="0">
                <a:solidFill>
                  <a:schemeClr val="accent5"/>
                </a:solidFill>
              </a:rPr>
              <a:t>Secure</a:t>
            </a:r>
            <a:r>
              <a:rPr kumimoji="1" lang="zh-CN" altLang="en-US" b="1" dirty="0"/>
              <a:t> </a:t>
            </a:r>
            <a:r>
              <a:rPr kumimoji="1" lang="en-US" altLang="zh-CN" b="1" dirty="0"/>
              <a:t>Feature</a:t>
            </a:r>
            <a:r>
              <a:rPr kumimoji="1" lang="zh-CN" altLang="en-US" b="1" dirty="0"/>
              <a:t> </a:t>
            </a:r>
            <a:r>
              <a:rPr kumimoji="1" lang="en-US" altLang="zh-CN" b="1" dirty="0"/>
              <a:t>Selection</a:t>
            </a:r>
            <a:endParaRPr kumimoji="1" lang="zh-CN" altLang="en-US" b="1" dirty="0"/>
          </a:p>
        </p:txBody>
      </p:sp>
      <p:sp>
        <p:nvSpPr>
          <p:cNvPr id="26" name="文本框 25">
            <a:extLst>
              <a:ext uri="{FF2B5EF4-FFF2-40B4-BE49-F238E27FC236}">
                <a16:creationId xmlns:a16="http://schemas.microsoft.com/office/drawing/2014/main" id="{0B01A782-13B6-E449-B8B3-B0B25765B0BB}"/>
              </a:ext>
            </a:extLst>
          </p:cNvPr>
          <p:cNvSpPr txBox="1"/>
          <p:nvPr/>
        </p:nvSpPr>
        <p:spPr>
          <a:xfrm>
            <a:off x="6529842" y="2812052"/>
            <a:ext cx="3700052" cy="369332"/>
          </a:xfrm>
          <a:prstGeom prst="rect">
            <a:avLst/>
          </a:prstGeom>
          <a:noFill/>
        </p:spPr>
        <p:txBody>
          <a:bodyPr wrap="none" rtlCol="0">
            <a:spAutoFit/>
          </a:bodyPr>
          <a:lstStyle/>
          <a:p>
            <a:r>
              <a:rPr kumimoji="1" lang="en-US" altLang="zh-CN" b="1" dirty="0">
                <a:solidFill>
                  <a:schemeClr val="accent5"/>
                </a:solidFill>
              </a:rPr>
              <a:t>Secure</a:t>
            </a:r>
            <a:r>
              <a:rPr kumimoji="1" lang="zh-CN" altLang="en-US" b="1" dirty="0"/>
              <a:t> </a:t>
            </a:r>
            <a:r>
              <a:rPr kumimoji="1" lang="en-US" altLang="zh-CN" b="1" dirty="0"/>
              <a:t>Decision</a:t>
            </a:r>
            <a:r>
              <a:rPr kumimoji="1" lang="zh-CN" altLang="en-US" b="1" dirty="0"/>
              <a:t> </a:t>
            </a:r>
            <a:r>
              <a:rPr kumimoji="1" lang="en-US" altLang="zh-CN" b="1" dirty="0"/>
              <a:t>Node</a:t>
            </a:r>
            <a:r>
              <a:rPr kumimoji="1" lang="zh-CN" altLang="en-US" b="1" dirty="0"/>
              <a:t> </a:t>
            </a:r>
            <a:r>
              <a:rPr kumimoji="1" lang="en-US" altLang="zh-CN" b="1" dirty="0"/>
              <a:t>Evaluation</a:t>
            </a:r>
            <a:endParaRPr kumimoji="1" lang="zh-CN" altLang="en-US" b="1" dirty="0"/>
          </a:p>
        </p:txBody>
      </p:sp>
      <p:sp>
        <p:nvSpPr>
          <p:cNvPr id="27" name="文本框 26">
            <a:extLst>
              <a:ext uri="{FF2B5EF4-FFF2-40B4-BE49-F238E27FC236}">
                <a16:creationId xmlns:a16="http://schemas.microsoft.com/office/drawing/2014/main" id="{5FB73E0C-F6C5-9746-93BC-5AD164F9CFDE}"/>
              </a:ext>
            </a:extLst>
          </p:cNvPr>
          <p:cNvSpPr txBox="1"/>
          <p:nvPr/>
        </p:nvSpPr>
        <p:spPr>
          <a:xfrm>
            <a:off x="6529842" y="4580499"/>
            <a:ext cx="3155031" cy="369332"/>
          </a:xfrm>
          <a:prstGeom prst="rect">
            <a:avLst/>
          </a:prstGeom>
          <a:noFill/>
        </p:spPr>
        <p:txBody>
          <a:bodyPr wrap="none" rtlCol="0">
            <a:spAutoFit/>
          </a:bodyPr>
          <a:lstStyle/>
          <a:p>
            <a:r>
              <a:rPr kumimoji="1" lang="en-US" altLang="zh-CN" b="1" dirty="0">
                <a:solidFill>
                  <a:schemeClr val="accent5"/>
                </a:solidFill>
              </a:rPr>
              <a:t>Secure</a:t>
            </a:r>
            <a:r>
              <a:rPr kumimoji="1" lang="zh-CN" altLang="en-US" b="1" dirty="0"/>
              <a:t> </a:t>
            </a:r>
            <a:r>
              <a:rPr kumimoji="1" lang="en-US" altLang="zh-CN" b="1" dirty="0"/>
              <a:t>Inference</a:t>
            </a:r>
            <a:r>
              <a:rPr kumimoji="1" lang="zh-CN" altLang="en-US" b="1" dirty="0"/>
              <a:t> </a:t>
            </a:r>
            <a:r>
              <a:rPr kumimoji="1" lang="en-US" altLang="zh-CN" b="1" dirty="0"/>
              <a:t>Generation</a:t>
            </a:r>
            <a:endParaRPr kumimoji="1" lang="zh-CN" altLang="en-US" b="1" dirty="0"/>
          </a:p>
        </p:txBody>
      </p:sp>
      <p:sp>
        <p:nvSpPr>
          <p:cNvPr id="28" name="文本框 7">
            <a:extLst>
              <a:ext uri="{FF2B5EF4-FFF2-40B4-BE49-F238E27FC236}">
                <a16:creationId xmlns:a16="http://schemas.microsoft.com/office/drawing/2014/main" id="{8955D212-5E22-DC48-B029-80CBF50982D6}"/>
              </a:ext>
            </a:extLst>
          </p:cNvPr>
          <p:cNvSpPr txBox="1"/>
          <p:nvPr/>
        </p:nvSpPr>
        <p:spPr>
          <a:xfrm>
            <a:off x="4183808" y="6530627"/>
            <a:ext cx="411437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229763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altLang="zh-CN" dirty="0"/>
              <a:t>03</a:t>
            </a:r>
            <a:endParaRPr lang="en-US" dirty="0"/>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zh-CN" altLang="en-US" dirty="0"/>
              <a:t>方案设计</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2999373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dirty="0">
                <a:solidFill>
                  <a:prstClr val="black"/>
                </a:solidFill>
                <a:latin typeface="微软雅黑"/>
                <a:ea typeface="微软雅黑"/>
              </a:rPr>
              <a:t>系统架构</a:t>
            </a:r>
            <a:endParaRPr lang="en-US" altLang="zh-CN" sz="2400" b="1" dirty="0">
              <a:solidFill>
                <a:prstClr val="black"/>
              </a:solidFill>
              <a:latin typeface="微软雅黑"/>
              <a:ea typeface="微软雅黑"/>
            </a:endParaRPr>
          </a:p>
        </p:txBody>
      </p:sp>
      <p:pic>
        <p:nvPicPr>
          <p:cNvPr id="2" name="图片 1">
            <a:extLst>
              <a:ext uri="{FF2B5EF4-FFF2-40B4-BE49-F238E27FC236}">
                <a16:creationId xmlns:a16="http://schemas.microsoft.com/office/drawing/2014/main" id="{03D004DF-29D5-5847-88C2-FF759F99B4AF}"/>
              </a:ext>
            </a:extLst>
          </p:cNvPr>
          <p:cNvPicPr>
            <a:picLocks noChangeAspect="1"/>
          </p:cNvPicPr>
          <p:nvPr/>
        </p:nvPicPr>
        <p:blipFill>
          <a:blip r:embed="rId3"/>
          <a:stretch>
            <a:fillRect/>
          </a:stretch>
        </p:blipFill>
        <p:spPr>
          <a:xfrm>
            <a:off x="2933" y="1175396"/>
            <a:ext cx="5468093" cy="2458278"/>
          </a:xfrm>
          <a:prstGeom prst="rect">
            <a:avLst/>
          </a:prstGeom>
        </p:spPr>
      </p:pic>
      <p:sp>
        <p:nvSpPr>
          <p:cNvPr id="10" name="文本框 9">
            <a:extLst>
              <a:ext uri="{FF2B5EF4-FFF2-40B4-BE49-F238E27FC236}">
                <a16:creationId xmlns:a16="http://schemas.microsoft.com/office/drawing/2014/main" id="{A24B2148-E734-D04B-8EFB-C5F0776D08D6}"/>
              </a:ext>
            </a:extLst>
          </p:cNvPr>
          <p:cNvSpPr txBox="1"/>
          <p:nvPr/>
        </p:nvSpPr>
        <p:spPr>
          <a:xfrm>
            <a:off x="5665305" y="833009"/>
            <a:ext cx="6109252" cy="1200329"/>
          </a:xfrm>
          <a:prstGeom prst="rect">
            <a:avLst/>
          </a:prstGeom>
          <a:noFill/>
        </p:spPr>
        <p:txBody>
          <a:bodyPr wrap="square">
            <a:spAutoFit/>
          </a:bodyPr>
          <a:lstStyle/>
          <a:p>
            <a:r>
              <a:rPr lang="en-US" altLang="zh-CN" b="0" i="0" dirty="0">
                <a:solidFill>
                  <a:srgbClr val="121212"/>
                </a:solidFill>
                <a:effectLst/>
                <a:latin typeface="-apple-system"/>
              </a:rPr>
              <a:t>Provider</a:t>
            </a:r>
            <a:r>
              <a:rPr lang="zh-CN" altLang="en-US" b="0" i="0" dirty="0">
                <a:solidFill>
                  <a:srgbClr val="121212"/>
                </a:solidFill>
                <a:effectLst/>
                <a:latin typeface="-apple-system"/>
              </a:rPr>
              <a:t>是决策树模型的拥有者，可以向</a:t>
            </a:r>
            <a:r>
              <a:rPr lang="en-US" altLang="zh-CN" b="0" i="0" dirty="0">
                <a:solidFill>
                  <a:srgbClr val="121212"/>
                </a:solidFill>
                <a:effectLst/>
                <a:latin typeface="-apple-system"/>
              </a:rPr>
              <a:t>Client</a:t>
            </a:r>
            <a:r>
              <a:rPr lang="zh-CN" altLang="en-US" b="0" i="0" dirty="0">
                <a:solidFill>
                  <a:srgbClr val="121212"/>
                </a:solidFill>
                <a:effectLst/>
                <a:latin typeface="-apple-system"/>
              </a:rPr>
              <a:t>提供 </a:t>
            </a:r>
            <a:r>
              <a:rPr lang="en-US" altLang="zh-CN" b="0" i="0" dirty="0">
                <a:solidFill>
                  <a:srgbClr val="121212"/>
                </a:solidFill>
                <a:effectLst/>
                <a:latin typeface="-apple-system"/>
              </a:rPr>
              <a:t>inference </a:t>
            </a:r>
            <a:r>
              <a:rPr lang="zh-CN" altLang="en-US" b="0" i="0" dirty="0">
                <a:solidFill>
                  <a:srgbClr val="121212"/>
                </a:solidFill>
                <a:effectLst/>
                <a:latin typeface="-apple-system"/>
              </a:rPr>
              <a:t>服务。但是</a:t>
            </a:r>
            <a:r>
              <a:rPr lang="en-US" altLang="zh-CN" b="0" i="0" dirty="0">
                <a:solidFill>
                  <a:srgbClr val="121212"/>
                </a:solidFill>
                <a:effectLst/>
                <a:latin typeface="-apple-system"/>
              </a:rPr>
              <a:t>Provider</a:t>
            </a:r>
            <a:r>
              <a:rPr lang="zh-CN" altLang="en-US" b="0" i="0" dirty="0">
                <a:solidFill>
                  <a:srgbClr val="121212"/>
                </a:solidFill>
                <a:effectLst/>
                <a:latin typeface="-apple-system"/>
              </a:rPr>
              <a:t>不希望把自己的模型放在公开的明文环境下，防止模型被窃取攻击。实际生活中</a:t>
            </a:r>
            <a:r>
              <a:rPr lang="en-US" altLang="zh-CN" b="0" i="0" dirty="0">
                <a:solidFill>
                  <a:srgbClr val="121212"/>
                </a:solidFill>
                <a:effectLst/>
                <a:latin typeface="-apple-system"/>
              </a:rPr>
              <a:t>Provider</a:t>
            </a:r>
            <a:r>
              <a:rPr lang="zh-CN" altLang="en-US" b="0" i="0" dirty="0">
                <a:solidFill>
                  <a:srgbClr val="121212"/>
                </a:solidFill>
                <a:effectLst/>
                <a:latin typeface="-apple-system"/>
              </a:rPr>
              <a:t>可以是医疗结构、金融应用。</a:t>
            </a:r>
            <a:endParaRPr lang="zh-CN" altLang="en-US" dirty="0"/>
          </a:p>
        </p:txBody>
      </p:sp>
      <p:sp>
        <p:nvSpPr>
          <p:cNvPr id="12" name="文本框 11">
            <a:extLst>
              <a:ext uri="{FF2B5EF4-FFF2-40B4-BE49-F238E27FC236}">
                <a16:creationId xmlns:a16="http://schemas.microsoft.com/office/drawing/2014/main" id="{AA7C0A00-FB34-F344-A1A4-2FFF45CD6F31}"/>
              </a:ext>
            </a:extLst>
          </p:cNvPr>
          <p:cNvSpPr txBox="1"/>
          <p:nvPr/>
        </p:nvSpPr>
        <p:spPr>
          <a:xfrm>
            <a:off x="5665305" y="2455749"/>
            <a:ext cx="6109252" cy="1477328"/>
          </a:xfrm>
          <a:prstGeom prst="rect">
            <a:avLst/>
          </a:prstGeom>
          <a:noFill/>
        </p:spPr>
        <p:txBody>
          <a:bodyPr wrap="square">
            <a:spAutoFit/>
          </a:bodyPr>
          <a:lstStyle/>
          <a:p>
            <a:r>
              <a:rPr lang="en-US" altLang="zh-CN" b="0" i="0" dirty="0">
                <a:solidFill>
                  <a:srgbClr val="121212"/>
                </a:solidFill>
                <a:effectLst/>
                <a:latin typeface="-apple-system"/>
              </a:rPr>
              <a:t>Client</a:t>
            </a:r>
            <a:r>
              <a:rPr lang="zh-CN" altLang="en-US" b="0" i="0" dirty="0">
                <a:solidFill>
                  <a:srgbClr val="121212"/>
                </a:solidFill>
                <a:effectLst/>
                <a:latin typeface="-apple-system"/>
              </a:rPr>
              <a:t>可以理解成用户，持有自己的隐私数据作为特征向量输入。</a:t>
            </a:r>
            <a:r>
              <a:rPr lang="en-US" altLang="zh-CN" b="0" i="0" dirty="0">
                <a:solidFill>
                  <a:srgbClr val="121212"/>
                </a:solidFill>
                <a:effectLst/>
                <a:latin typeface="-apple-system"/>
              </a:rPr>
              <a:t>Client</a:t>
            </a:r>
            <a:r>
              <a:rPr lang="zh-CN" altLang="en-US" b="0" i="0" dirty="0">
                <a:solidFill>
                  <a:srgbClr val="121212"/>
                </a:solidFill>
                <a:effectLst/>
                <a:latin typeface="-apple-system"/>
              </a:rPr>
              <a:t>可以是病人担心自己的私密数据（如体重、身高、血型）被泄漏。此外，</a:t>
            </a:r>
            <a:r>
              <a:rPr lang="zh-CN" altLang="en-US" dirty="0">
                <a:solidFill>
                  <a:srgbClr val="121212"/>
                </a:solidFill>
                <a:latin typeface="-apple-system"/>
              </a:rPr>
              <a:t>在整个推理过程中，</a:t>
            </a:r>
            <a:r>
              <a:rPr lang="en-US" altLang="zh-CN" dirty="0">
                <a:solidFill>
                  <a:srgbClr val="121212"/>
                </a:solidFill>
                <a:latin typeface="-apple-system"/>
              </a:rPr>
              <a:t>Client</a:t>
            </a:r>
            <a:r>
              <a:rPr lang="zh-CN" altLang="en-US" dirty="0">
                <a:solidFill>
                  <a:srgbClr val="121212"/>
                </a:solidFill>
                <a:latin typeface="-apple-system"/>
              </a:rPr>
              <a:t>是</a:t>
            </a:r>
            <a:r>
              <a:rPr lang="zh-CN" altLang="en-US" b="0" i="0" dirty="0">
                <a:solidFill>
                  <a:srgbClr val="121212"/>
                </a:solidFill>
                <a:effectLst/>
                <a:latin typeface="-apple-system"/>
              </a:rPr>
              <a:t>希望处于一个</a:t>
            </a:r>
            <a:r>
              <a:rPr lang="zh-CN" altLang="en-US" b="1" i="0" dirty="0">
                <a:solidFill>
                  <a:srgbClr val="121212"/>
                </a:solidFill>
                <a:effectLst/>
                <a:latin typeface="-apple-system"/>
              </a:rPr>
              <a:t>离线状态</a:t>
            </a:r>
            <a:r>
              <a:rPr lang="zh-CN" altLang="en-US" b="0" i="0" dirty="0">
                <a:solidFill>
                  <a:srgbClr val="121212"/>
                </a:solidFill>
                <a:effectLst/>
                <a:latin typeface="-apple-system"/>
              </a:rPr>
              <a:t>（即把数据传到云上即可，而不是在线进行交互）。</a:t>
            </a:r>
            <a:endParaRPr lang="zh-CN" altLang="en-US" dirty="0"/>
          </a:p>
        </p:txBody>
      </p:sp>
      <p:sp>
        <p:nvSpPr>
          <p:cNvPr id="14" name="文本框 13">
            <a:extLst>
              <a:ext uri="{FF2B5EF4-FFF2-40B4-BE49-F238E27FC236}">
                <a16:creationId xmlns:a16="http://schemas.microsoft.com/office/drawing/2014/main" id="{DEB5E4E3-272A-BF49-953E-5C246CE0809E}"/>
              </a:ext>
            </a:extLst>
          </p:cNvPr>
          <p:cNvSpPr txBox="1"/>
          <p:nvPr/>
        </p:nvSpPr>
        <p:spPr>
          <a:xfrm>
            <a:off x="692425" y="4177159"/>
            <a:ext cx="10807148" cy="1754326"/>
          </a:xfrm>
          <a:prstGeom prst="rect">
            <a:avLst/>
          </a:prstGeom>
          <a:noFill/>
        </p:spPr>
        <p:txBody>
          <a:bodyPr wrap="square">
            <a:spAutoFit/>
          </a:bodyPr>
          <a:lstStyle/>
          <a:p>
            <a:pPr algn="l"/>
            <a:r>
              <a:rPr lang="zh-CN" altLang="en-US" b="0" i="0" dirty="0">
                <a:solidFill>
                  <a:srgbClr val="121212"/>
                </a:solidFill>
                <a:effectLst/>
                <a:latin typeface="-apple-system"/>
              </a:rPr>
              <a:t>系统架构中模型有</a:t>
            </a:r>
            <a:r>
              <a:rPr lang="en-US" altLang="zh-CN" b="0" i="0" dirty="0">
                <a:solidFill>
                  <a:srgbClr val="121212"/>
                </a:solidFill>
                <a:effectLst/>
                <a:latin typeface="-apple-system"/>
              </a:rPr>
              <a:t>C0</a:t>
            </a:r>
            <a:r>
              <a:rPr lang="zh-CN" altLang="en-US" b="0" i="0" dirty="0">
                <a:solidFill>
                  <a:srgbClr val="121212"/>
                </a:solidFill>
                <a:effectLst/>
                <a:latin typeface="-apple-system"/>
              </a:rPr>
              <a:t>和</a:t>
            </a:r>
            <a:r>
              <a:rPr lang="en-US" altLang="zh-CN" b="0" i="0" dirty="0">
                <a:solidFill>
                  <a:srgbClr val="121212"/>
                </a:solidFill>
                <a:effectLst/>
                <a:latin typeface="-apple-system"/>
              </a:rPr>
              <a:t>C1</a:t>
            </a:r>
            <a:r>
              <a:rPr lang="zh-CN" altLang="en-US" b="0" i="0" dirty="0">
                <a:solidFill>
                  <a:srgbClr val="121212"/>
                </a:solidFill>
                <a:effectLst/>
                <a:latin typeface="-apple-system"/>
              </a:rPr>
              <a:t>两个独立的服务器。</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Client</a:t>
            </a:r>
            <a:r>
              <a:rPr lang="zh-CN" altLang="en-US" b="0" i="0" dirty="0">
                <a:solidFill>
                  <a:srgbClr val="121212"/>
                </a:solidFill>
                <a:effectLst/>
                <a:latin typeface="-apple-system"/>
              </a:rPr>
              <a:t>加密特征向量，</a:t>
            </a:r>
            <a:r>
              <a:rPr lang="en-US" altLang="zh-CN" b="0" i="0" dirty="0">
                <a:solidFill>
                  <a:srgbClr val="121212"/>
                </a:solidFill>
                <a:effectLst/>
                <a:latin typeface="-apple-system"/>
              </a:rPr>
              <a:t>split</a:t>
            </a:r>
            <a:r>
              <a:rPr lang="zh-CN" altLang="en-US" b="0" i="0" dirty="0">
                <a:solidFill>
                  <a:srgbClr val="121212"/>
                </a:solidFill>
                <a:effectLst/>
                <a:latin typeface="-apple-system"/>
              </a:rPr>
              <a:t>到两个</a:t>
            </a:r>
            <a:r>
              <a:rPr lang="en-US" altLang="zh-CN" b="0" i="0" dirty="0">
                <a:solidFill>
                  <a:srgbClr val="121212"/>
                </a:solidFill>
                <a:effectLst/>
                <a:latin typeface="-apple-system"/>
              </a:rPr>
              <a:t>secret share</a:t>
            </a:r>
            <a:r>
              <a:rPr lang="zh-CN" altLang="en-US" b="0" i="0" dirty="0">
                <a:solidFill>
                  <a:srgbClr val="121212"/>
                </a:solidFill>
                <a:effectLst/>
                <a:latin typeface="-apple-system"/>
              </a:rPr>
              <a:t>，并上传到</a:t>
            </a:r>
            <a:r>
              <a:rPr lang="en-US" altLang="zh-CN" b="0" i="0" dirty="0">
                <a:solidFill>
                  <a:srgbClr val="121212"/>
                </a:solidFill>
                <a:effectLst/>
                <a:latin typeface="-apple-system"/>
              </a:rPr>
              <a:t>C0</a:t>
            </a:r>
            <a:r>
              <a:rPr lang="zh-CN" altLang="en-US" b="0" i="0" dirty="0">
                <a:solidFill>
                  <a:srgbClr val="121212"/>
                </a:solidFill>
                <a:effectLst/>
                <a:latin typeface="-apple-system"/>
              </a:rPr>
              <a:t>和</a:t>
            </a:r>
            <a:r>
              <a:rPr lang="en-US" altLang="zh-CN" b="0" i="0" dirty="0">
                <a:solidFill>
                  <a:srgbClr val="121212"/>
                </a:solidFill>
                <a:effectLst/>
                <a:latin typeface="-apple-system"/>
              </a:rPr>
              <a:t>C1</a:t>
            </a:r>
            <a:r>
              <a:rPr lang="zh-CN" altLang="en-US" b="0" i="0" dirty="0">
                <a:solidFill>
                  <a:srgbClr val="121212"/>
                </a:solidFill>
                <a:effectLst/>
                <a:latin typeface="-apple-system"/>
              </a:rPr>
              <a:t>中；</a:t>
            </a:r>
            <a:r>
              <a:rPr lang="en-US" altLang="zh-CN" b="0" i="0" dirty="0">
                <a:solidFill>
                  <a:srgbClr val="121212"/>
                </a:solidFill>
                <a:effectLst/>
                <a:latin typeface="-apple-system"/>
              </a:rPr>
              <a:t>Provider</a:t>
            </a:r>
            <a:r>
              <a:rPr lang="zh-CN" altLang="en-US" b="0" i="0" dirty="0">
                <a:solidFill>
                  <a:srgbClr val="121212"/>
                </a:solidFill>
                <a:effectLst/>
                <a:latin typeface="-apple-system"/>
              </a:rPr>
              <a:t>也</a:t>
            </a:r>
            <a:r>
              <a:rPr lang="zh-CN" altLang="en-US" dirty="0">
                <a:solidFill>
                  <a:srgbClr val="121212"/>
                </a:solidFill>
                <a:latin typeface="-apple-system"/>
              </a:rPr>
              <a:t>同样</a:t>
            </a:r>
            <a:r>
              <a:rPr lang="en-US" altLang="zh-CN" dirty="0">
                <a:solidFill>
                  <a:srgbClr val="121212"/>
                </a:solidFill>
                <a:latin typeface="-apple-system"/>
              </a:rPr>
              <a:t>share</a:t>
            </a:r>
            <a:r>
              <a:rPr lang="zh-CN" altLang="en-US" b="0" i="0" dirty="0">
                <a:solidFill>
                  <a:srgbClr val="121212"/>
                </a:solidFill>
                <a:effectLst/>
                <a:latin typeface="-apple-system"/>
              </a:rPr>
              <a:t>他的模型，部署到在</a:t>
            </a:r>
            <a:r>
              <a:rPr lang="zh-CN" altLang="en-US" dirty="0">
                <a:solidFill>
                  <a:srgbClr val="121212"/>
                </a:solidFill>
                <a:latin typeface="-apple-system"/>
              </a:rPr>
              <a:t>两个服务器上</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两台服务器</a:t>
            </a:r>
            <a:r>
              <a:rPr lang="en-US" altLang="zh-CN" b="0" i="0" dirty="0">
                <a:solidFill>
                  <a:srgbClr val="121212"/>
                </a:solidFill>
                <a:effectLst/>
                <a:latin typeface="-apple-system"/>
              </a:rPr>
              <a:t>C0</a:t>
            </a:r>
            <a:r>
              <a:rPr lang="zh-CN" altLang="en-US" b="0" i="0" dirty="0">
                <a:solidFill>
                  <a:srgbClr val="121212"/>
                </a:solidFill>
                <a:effectLst/>
                <a:latin typeface="-apple-system"/>
              </a:rPr>
              <a:t>和</a:t>
            </a:r>
            <a:r>
              <a:rPr lang="en-US" altLang="zh-CN" b="0" i="0" dirty="0">
                <a:solidFill>
                  <a:srgbClr val="121212"/>
                </a:solidFill>
                <a:effectLst/>
                <a:latin typeface="-apple-system"/>
              </a:rPr>
              <a:t>C1</a:t>
            </a:r>
            <a:r>
              <a:rPr lang="zh-CN" altLang="en-US" b="0" i="0" dirty="0">
                <a:solidFill>
                  <a:srgbClr val="121212"/>
                </a:solidFill>
                <a:effectLst/>
                <a:latin typeface="-apple-system"/>
              </a:rPr>
              <a:t>在接收到</a:t>
            </a:r>
            <a:r>
              <a:rPr lang="en-US" altLang="zh-CN" b="0" i="0" dirty="0">
                <a:solidFill>
                  <a:srgbClr val="121212"/>
                </a:solidFill>
                <a:effectLst/>
                <a:latin typeface="-apple-system"/>
              </a:rPr>
              <a:t>share</a:t>
            </a:r>
            <a:r>
              <a:rPr lang="zh-CN" altLang="en-US" b="0" i="0" dirty="0">
                <a:solidFill>
                  <a:srgbClr val="121212"/>
                </a:solidFill>
                <a:effectLst/>
                <a:latin typeface="-apple-system"/>
              </a:rPr>
              <a:t>后，开始运行隐私计算决策树协议，生成最终的加密预测结果并返回。</a:t>
            </a:r>
          </a:p>
        </p:txBody>
      </p:sp>
      <p:pic>
        <p:nvPicPr>
          <p:cNvPr id="19" name="图片 18">
            <a:extLst>
              <a:ext uri="{FF2B5EF4-FFF2-40B4-BE49-F238E27FC236}">
                <a16:creationId xmlns:a16="http://schemas.microsoft.com/office/drawing/2014/main" id="{A23723D9-4918-DB45-A59B-2151A12FD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1" name="文本框 7">
            <a:extLst>
              <a:ext uri="{FF2B5EF4-FFF2-40B4-BE49-F238E27FC236}">
                <a16:creationId xmlns:a16="http://schemas.microsoft.com/office/drawing/2014/main" id="{DE28CF7E-E7B1-6041-B21D-4E1FDC0AE28C}"/>
              </a:ext>
            </a:extLst>
          </p:cNvPr>
          <p:cNvSpPr txBox="1"/>
          <p:nvPr/>
        </p:nvSpPr>
        <p:spPr>
          <a:xfrm>
            <a:off x="4183808" y="6530627"/>
            <a:ext cx="382438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160511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dirty="0">
                <a:solidFill>
                  <a:prstClr val="black"/>
                </a:solidFill>
                <a:latin typeface="微软雅黑"/>
                <a:ea typeface="微软雅黑"/>
              </a:rPr>
              <a:t>威胁模型</a:t>
            </a:r>
            <a:endParaRPr lang="en-US" altLang="zh-CN" sz="2400" b="1" dirty="0">
              <a:solidFill>
                <a:prstClr val="black"/>
              </a:solidFill>
              <a:latin typeface="微软雅黑"/>
              <a:ea typeface="微软雅黑"/>
            </a:endParaRPr>
          </a:p>
        </p:txBody>
      </p:sp>
      <p:pic>
        <p:nvPicPr>
          <p:cNvPr id="2" name="图片 1">
            <a:extLst>
              <a:ext uri="{FF2B5EF4-FFF2-40B4-BE49-F238E27FC236}">
                <a16:creationId xmlns:a16="http://schemas.microsoft.com/office/drawing/2014/main" id="{03D004DF-29D5-5847-88C2-FF759F99B4AF}"/>
              </a:ext>
            </a:extLst>
          </p:cNvPr>
          <p:cNvPicPr>
            <a:picLocks noChangeAspect="1"/>
          </p:cNvPicPr>
          <p:nvPr/>
        </p:nvPicPr>
        <p:blipFill>
          <a:blip r:embed="rId3"/>
          <a:stretch>
            <a:fillRect/>
          </a:stretch>
        </p:blipFill>
        <p:spPr>
          <a:xfrm>
            <a:off x="2933" y="1175396"/>
            <a:ext cx="5468093" cy="2458278"/>
          </a:xfrm>
          <a:prstGeom prst="rect">
            <a:avLst/>
          </a:prstGeom>
        </p:spPr>
      </p:pic>
      <p:sp>
        <p:nvSpPr>
          <p:cNvPr id="15" name="文本框 14">
            <a:extLst>
              <a:ext uri="{FF2B5EF4-FFF2-40B4-BE49-F238E27FC236}">
                <a16:creationId xmlns:a16="http://schemas.microsoft.com/office/drawing/2014/main" id="{490159E1-794C-3A43-9F51-1F52F0E26729}"/>
              </a:ext>
            </a:extLst>
          </p:cNvPr>
          <p:cNvSpPr txBox="1"/>
          <p:nvPr/>
        </p:nvSpPr>
        <p:spPr>
          <a:xfrm>
            <a:off x="5648593" y="1586139"/>
            <a:ext cx="5304250" cy="369332"/>
          </a:xfrm>
          <a:prstGeom prst="rect">
            <a:avLst/>
          </a:prstGeom>
          <a:noFill/>
        </p:spPr>
        <p:txBody>
          <a:bodyPr wrap="square">
            <a:spAutoFit/>
          </a:bodyPr>
          <a:lstStyle/>
          <a:p>
            <a:pPr algn="l"/>
            <a:r>
              <a:rPr lang="zh-CN" altLang="en-US" b="0" i="0" dirty="0">
                <a:solidFill>
                  <a:srgbClr val="121212"/>
                </a:solidFill>
                <a:effectLst/>
                <a:latin typeface="-apple-system"/>
              </a:rPr>
              <a:t>在本文中，我们假定威胁模型是一个半诚实的设定。</a:t>
            </a:r>
          </a:p>
        </p:txBody>
      </p:sp>
      <p:sp>
        <p:nvSpPr>
          <p:cNvPr id="19" name="文本框 18">
            <a:extLst>
              <a:ext uri="{FF2B5EF4-FFF2-40B4-BE49-F238E27FC236}">
                <a16:creationId xmlns:a16="http://schemas.microsoft.com/office/drawing/2014/main" id="{9C72FC07-8848-734D-9060-C03E0A29AA2C}"/>
              </a:ext>
            </a:extLst>
          </p:cNvPr>
          <p:cNvSpPr txBox="1"/>
          <p:nvPr/>
        </p:nvSpPr>
        <p:spPr>
          <a:xfrm>
            <a:off x="5648593" y="2454525"/>
            <a:ext cx="6109252" cy="646331"/>
          </a:xfrm>
          <a:prstGeom prst="rect">
            <a:avLst/>
          </a:prstGeom>
          <a:noFill/>
        </p:spPr>
        <p:txBody>
          <a:bodyPr wrap="square">
            <a:spAutoFit/>
          </a:bodyPr>
          <a:lstStyle/>
          <a:p>
            <a:r>
              <a:rPr lang="zh-CN" altLang="en-US" b="0" i="0" dirty="0">
                <a:solidFill>
                  <a:srgbClr val="121212"/>
                </a:solidFill>
                <a:effectLst/>
                <a:latin typeface="-apple-system"/>
              </a:rPr>
              <a:t>我们考虑三个实体（</a:t>
            </a:r>
            <a:r>
              <a:rPr lang="en-US" altLang="zh-CN" b="0" i="0" dirty="0">
                <a:solidFill>
                  <a:srgbClr val="121212"/>
                </a:solidFill>
                <a:effectLst/>
                <a:latin typeface="-apple-system"/>
              </a:rPr>
              <a:t>cloud server</a:t>
            </a:r>
            <a:r>
              <a:rPr lang="zh-CN" altLang="en-US" b="0" i="0" dirty="0">
                <a:solidFill>
                  <a:srgbClr val="121212"/>
                </a:solidFill>
                <a:effectLst/>
                <a:latin typeface="-apple-system"/>
              </a:rPr>
              <a:t>、</a:t>
            </a:r>
            <a:r>
              <a:rPr lang="en-US" altLang="zh-CN" b="0" i="0" dirty="0">
                <a:solidFill>
                  <a:srgbClr val="121212"/>
                </a:solidFill>
                <a:effectLst/>
                <a:latin typeface="-apple-system"/>
              </a:rPr>
              <a:t>Provider</a:t>
            </a:r>
            <a:r>
              <a:rPr lang="zh-CN" altLang="en-US" b="0" i="0" dirty="0">
                <a:solidFill>
                  <a:srgbClr val="121212"/>
                </a:solidFill>
                <a:effectLst/>
                <a:latin typeface="-apple-system"/>
              </a:rPr>
              <a:t>、</a:t>
            </a:r>
            <a:r>
              <a:rPr lang="en-US" altLang="zh-CN" b="0" i="0" dirty="0">
                <a:solidFill>
                  <a:srgbClr val="121212"/>
                </a:solidFill>
                <a:effectLst/>
                <a:latin typeface="-apple-system"/>
              </a:rPr>
              <a:t>Client</a:t>
            </a:r>
            <a:r>
              <a:rPr lang="zh-CN" altLang="en-US" b="0" i="0" dirty="0">
                <a:solidFill>
                  <a:srgbClr val="121212"/>
                </a:solidFill>
                <a:effectLst/>
                <a:latin typeface="-apple-system"/>
              </a:rPr>
              <a:t>）可能被</a:t>
            </a:r>
            <a:r>
              <a:rPr lang="en-US" altLang="zh-CN" b="0" i="0" dirty="0">
                <a:solidFill>
                  <a:srgbClr val="121212"/>
                </a:solidFill>
                <a:effectLst/>
                <a:latin typeface="-apple-system"/>
              </a:rPr>
              <a:t>adversary</a:t>
            </a:r>
            <a:r>
              <a:rPr lang="zh-CN" altLang="en-US" b="0" i="0" dirty="0">
                <a:solidFill>
                  <a:srgbClr val="121212"/>
                </a:solidFill>
                <a:effectLst/>
                <a:latin typeface="-apple-system"/>
              </a:rPr>
              <a:t>进行</a:t>
            </a:r>
            <a:r>
              <a:rPr lang="en-US" altLang="zh-CN" b="0" i="0" dirty="0">
                <a:solidFill>
                  <a:srgbClr val="121212"/>
                </a:solidFill>
                <a:effectLst/>
                <a:latin typeface="-apple-system"/>
              </a:rPr>
              <a:t>Corrupted</a:t>
            </a:r>
            <a:r>
              <a:rPr lang="zh-CN" altLang="en-US" dirty="0">
                <a:solidFill>
                  <a:srgbClr val="121212"/>
                </a:solidFill>
                <a:latin typeface="-apple-system"/>
              </a:rPr>
              <a:t>。但上面的参与方两两不会合谋。</a:t>
            </a:r>
            <a:endParaRPr lang="zh-CN" altLang="en-US" dirty="0"/>
          </a:p>
        </p:txBody>
      </p:sp>
      <p:sp>
        <p:nvSpPr>
          <p:cNvPr id="21" name="文本框 20">
            <a:extLst>
              <a:ext uri="{FF2B5EF4-FFF2-40B4-BE49-F238E27FC236}">
                <a16:creationId xmlns:a16="http://schemas.microsoft.com/office/drawing/2014/main" id="{1BD224E5-C2C1-1545-AC45-3C44972E7791}"/>
              </a:ext>
            </a:extLst>
          </p:cNvPr>
          <p:cNvSpPr txBox="1"/>
          <p:nvPr/>
        </p:nvSpPr>
        <p:spPr>
          <a:xfrm>
            <a:off x="513757" y="3707223"/>
            <a:ext cx="10269671" cy="369332"/>
          </a:xfrm>
          <a:prstGeom prst="rect">
            <a:avLst/>
          </a:prstGeom>
          <a:noFill/>
        </p:spPr>
        <p:txBody>
          <a:bodyPr wrap="square">
            <a:spAutoFit/>
          </a:bodyPr>
          <a:lstStyle/>
          <a:p>
            <a:pPr algn="l"/>
            <a:r>
              <a:rPr lang="zh-CN" altLang="en-US" b="0" i="0" dirty="0">
                <a:solidFill>
                  <a:srgbClr val="121212"/>
                </a:solidFill>
                <a:effectLst/>
                <a:latin typeface="-apple-system"/>
              </a:rPr>
              <a:t>具体来讲，</a:t>
            </a:r>
            <a:r>
              <a:rPr lang="en-US" altLang="zh-CN" b="0" i="0" dirty="0">
                <a:solidFill>
                  <a:srgbClr val="121212"/>
                </a:solidFill>
                <a:effectLst/>
                <a:latin typeface="-apple-system"/>
              </a:rPr>
              <a:t>Client</a:t>
            </a:r>
            <a:r>
              <a:rPr lang="zh-CN" altLang="en-US" b="0" i="0" dirty="0">
                <a:solidFill>
                  <a:srgbClr val="121212"/>
                </a:solidFill>
                <a:effectLst/>
                <a:latin typeface="-apple-system"/>
              </a:rPr>
              <a:t>希望自己保持自己的输入的特征向量 </a:t>
            </a:r>
            <a:r>
              <a:rPr lang="en-US" altLang="zh-CN" b="0" i="0" dirty="0">
                <a:solidFill>
                  <a:srgbClr val="121212"/>
                </a:solidFill>
                <a:effectLst/>
                <a:latin typeface="-apple-system"/>
              </a:rPr>
              <a:t>x</a:t>
            </a:r>
            <a:r>
              <a:rPr lang="zh-CN" altLang="en-US" dirty="0">
                <a:solidFill>
                  <a:srgbClr val="121212"/>
                </a:solidFill>
                <a:latin typeface="-apple-system"/>
              </a:rPr>
              <a:t> </a:t>
            </a:r>
            <a:r>
              <a:rPr lang="zh-CN" altLang="en-US" b="0" i="0" dirty="0">
                <a:solidFill>
                  <a:srgbClr val="121212"/>
                </a:solidFill>
                <a:effectLst/>
                <a:latin typeface="-apple-system"/>
              </a:rPr>
              <a:t>和预测的最终结果隐私的。</a:t>
            </a:r>
          </a:p>
        </p:txBody>
      </p:sp>
      <p:sp>
        <p:nvSpPr>
          <p:cNvPr id="23" name="文本框 22">
            <a:extLst>
              <a:ext uri="{FF2B5EF4-FFF2-40B4-BE49-F238E27FC236}">
                <a16:creationId xmlns:a16="http://schemas.microsoft.com/office/drawing/2014/main" id="{F3442CC0-07A0-4C4A-BE5F-CB4769016CF0}"/>
              </a:ext>
            </a:extLst>
          </p:cNvPr>
          <p:cNvSpPr txBox="1"/>
          <p:nvPr/>
        </p:nvSpPr>
        <p:spPr>
          <a:xfrm>
            <a:off x="544103" y="4203044"/>
            <a:ext cx="10508211" cy="369332"/>
          </a:xfrm>
          <a:prstGeom prst="rect">
            <a:avLst/>
          </a:prstGeom>
          <a:noFill/>
        </p:spPr>
        <p:txBody>
          <a:bodyPr wrap="square">
            <a:spAutoFit/>
          </a:bodyPr>
          <a:lstStyle/>
          <a:p>
            <a:r>
              <a:rPr lang="en-US" altLang="zh-CN" b="0" i="0" dirty="0">
                <a:solidFill>
                  <a:srgbClr val="121212"/>
                </a:solidFill>
                <a:effectLst/>
                <a:latin typeface="-apple-system"/>
              </a:rPr>
              <a:t>Provider</a:t>
            </a:r>
            <a:r>
              <a:rPr lang="zh-CN" altLang="en-US" b="0" i="0" dirty="0">
                <a:solidFill>
                  <a:srgbClr val="121212"/>
                </a:solidFill>
                <a:effectLst/>
                <a:latin typeface="-apple-system"/>
              </a:rPr>
              <a:t>希望保持自己的模型参数是隐私的（包括阈值向量</a:t>
            </a:r>
            <a:r>
              <a:rPr lang="en-US" altLang="zh-CN" b="0" i="0" dirty="0">
                <a:solidFill>
                  <a:srgbClr val="121212"/>
                </a:solidFill>
                <a:effectLst/>
                <a:latin typeface="-apple-system"/>
              </a:rPr>
              <a:t>y</a:t>
            </a:r>
            <a:r>
              <a:rPr lang="zh-CN" altLang="en-US" b="0" i="0" dirty="0">
                <a:solidFill>
                  <a:srgbClr val="121212"/>
                </a:solidFill>
                <a:effectLst/>
                <a:latin typeface="-apple-system"/>
              </a:rPr>
              <a:t>，映射函数 </a:t>
            </a:r>
            <a:r>
              <a:rPr lang="el-GR" altLang="zh-CN" b="0" i="0" dirty="0">
                <a:solidFill>
                  <a:srgbClr val="121212"/>
                </a:solidFill>
                <a:effectLst/>
                <a:latin typeface="-apple-system"/>
              </a:rPr>
              <a:t>σ </a:t>
            </a:r>
            <a:r>
              <a:rPr lang="zh-CN" altLang="el-GR" b="0" i="0" dirty="0">
                <a:solidFill>
                  <a:srgbClr val="121212"/>
                </a:solidFill>
                <a:effectLst/>
                <a:latin typeface="-apple-system"/>
              </a:rPr>
              <a:t>，</a:t>
            </a:r>
            <a:r>
              <a:rPr lang="zh-CN" altLang="en-US" b="0" i="0" dirty="0">
                <a:solidFill>
                  <a:srgbClr val="121212"/>
                </a:solidFill>
                <a:effectLst/>
                <a:latin typeface="-apple-system"/>
              </a:rPr>
              <a:t>叶子节点代表的预测值）。</a:t>
            </a:r>
            <a:endParaRPr lang="zh-CN" altLang="en-US" dirty="0"/>
          </a:p>
        </p:txBody>
      </p:sp>
      <p:sp>
        <p:nvSpPr>
          <p:cNvPr id="25" name="文本框 24">
            <a:extLst>
              <a:ext uri="{FF2B5EF4-FFF2-40B4-BE49-F238E27FC236}">
                <a16:creationId xmlns:a16="http://schemas.microsoft.com/office/drawing/2014/main" id="{87F8B81D-D80D-1840-8244-0C0501D29424}"/>
              </a:ext>
            </a:extLst>
          </p:cNvPr>
          <p:cNvSpPr txBox="1"/>
          <p:nvPr/>
        </p:nvSpPr>
        <p:spPr>
          <a:xfrm>
            <a:off x="544103" y="4829493"/>
            <a:ext cx="9876249" cy="646331"/>
          </a:xfrm>
          <a:prstGeom prst="rect">
            <a:avLst/>
          </a:prstGeom>
          <a:noFill/>
        </p:spPr>
        <p:txBody>
          <a:bodyPr wrap="square">
            <a:spAutoFit/>
          </a:bodyPr>
          <a:lstStyle/>
          <a:p>
            <a:r>
              <a:rPr lang="zh-CN" altLang="en-US" b="1" i="0" dirty="0">
                <a:solidFill>
                  <a:srgbClr val="121212"/>
                </a:solidFill>
                <a:effectLst/>
                <a:latin typeface="-apple-system"/>
              </a:rPr>
              <a:t>注：</a:t>
            </a:r>
            <a:r>
              <a:rPr lang="zh-CN" altLang="en-US" b="0" i="0" dirty="0">
                <a:solidFill>
                  <a:srgbClr val="121212"/>
                </a:solidFill>
                <a:effectLst/>
                <a:latin typeface="-apple-system"/>
              </a:rPr>
              <a:t>我们对如下模型参数不进行保护：决策树的深度 </a:t>
            </a:r>
            <a:r>
              <a:rPr lang="en-US" altLang="zh-CN" b="0" i="0" dirty="0">
                <a:solidFill>
                  <a:srgbClr val="121212"/>
                </a:solidFill>
                <a:effectLst/>
                <a:latin typeface="-apple-system"/>
              </a:rPr>
              <a:t>d </a:t>
            </a:r>
            <a:r>
              <a:rPr lang="zh-CN" altLang="en-US" b="0" i="0" dirty="0">
                <a:solidFill>
                  <a:srgbClr val="121212"/>
                </a:solidFill>
                <a:effectLst/>
                <a:latin typeface="-apple-system"/>
              </a:rPr>
              <a:t>，特征向量维度 </a:t>
            </a:r>
            <a:r>
              <a:rPr lang="en-US" altLang="zh-CN" b="0" i="0" dirty="0">
                <a:solidFill>
                  <a:srgbClr val="121212"/>
                </a:solidFill>
                <a:effectLst/>
                <a:latin typeface="-apple-system"/>
              </a:rPr>
              <a:t>n </a:t>
            </a:r>
            <a:r>
              <a:rPr lang="zh-CN" altLang="en-US" b="0" i="0" dirty="0">
                <a:solidFill>
                  <a:srgbClr val="121212"/>
                </a:solidFill>
                <a:effectLst/>
                <a:latin typeface="-apple-system"/>
              </a:rPr>
              <a:t>，比特位长度 </a:t>
            </a:r>
            <a:r>
              <a:rPr lang="en-US" altLang="zh-CN" b="0" i="0" dirty="0">
                <a:solidFill>
                  <a:srgbClr val="121212"/>
                </a:solidFill>
                <a:effectLst/>
                <a:latin typeface="-apple-system"/>
              </a:rPr>
              <a:t>l </a:t>
            </a:r>
            <a:r>
              <a:rPr lang="zh-CN" altLang="en-US" b="0" i="0" dirty="0">
                <a:solidFill>
                  <a:srgbClr val="121212"/>
                </a:solidFill>
                <a:effectLst/>
                <a:latin typeface="-apple-system"/>
              </a:rPr>
              <a:t>（表示特征向量和阈值的元素值）。这些参数是公开的。</a:t>
            </a:r>
            <a:endParaRPr lang="zh-CN" altLang="en-US" dirty="0"/>
          </a:p>
        </p:txBody>
      </p:sp>
      <p:sp>
        <p:nvSpPr>
          <p:cNvPr id="27" name="文本框 26">
            <a:extLst>
              <a:ext uri="{FF2B5EF4-FFF2-40B4-BE49-F238E27FC236}">
                <a16:creationId xmlns:a16="http://schemas.microsoft.com/office/drawing/2014/main" id="{D09E46D0-900D-E146-BFE5-F95DFD1A1589}"/>
              </a:ext>
            </a:extLst>
          </p:cNvPr>
          <p:cNvSpPr txBox="1"/>
          <p:nvPr/>
        </p:nvSpPr>
        <p:spPr>
          <a:xfrm>
            <a:off x="980386" y="5828307"/>
            <a:ext cx="10445885" cy="646331"/>
          </a:xfrm>
          <a:prstGeom prst="rect">
            <a:avLst/>
          </a:prstGeom>
          <a:noFill/>
        </p:spPr>
        <p:txBody>
          <a:bodyPr wrap="square">
            <a:spAutoFit/>
          </a:bodyPr>
          <a:lstStyle/>
          <a:p>
            <a:r>
              <a:rPr lang="zh-CN" altLang="en-US" i="1" dirty="0"/>
              <a:t>﻿D. J. Wu, T. Feng, M. Naehrig, and K. E. Lauter, “Privately evaluating decision trees and random forests,” PoPETs, vol. 2016, no. 4,pp. 335–355, 2016.</a:t>
            </a:r>
          </a:p>
        </p:txBody>
      </p:sp>
      <p:pic>
        <p:nvPicPr>
          <p:cNvPr id="28" name="图片 27">
            <a:extLst>
              <a:ext uri="{FF2B5EF4-FFF2-40B4-BE49-F238E27FC236}">
                <a16:creationId xmlns:a16="http://schemas.microsoft.com/office/drawing/2014/main" id="{16674213-D9B2-7444-854D-D8C0BB8B0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4" name="文本框 7">
            <a:extLst>
              <a:ext uri="{FF2B5EF4-FFF2-40B4-BE49-F238E27FC236}">
                <a16:creationId xmlns:a16="http://schemas.microsoft.com/office/drawing/2014/main" id="{A9301322-3575-B044-A293-219831A47C2B}"/>
              </a:ext>
            </a:extLst>
          </p:cNvPr>
          <p:cNvSpPr txBox="1"/>
          <p:nvPr/>
        </p:nvSpPr>
        <p:spPr>
          <a:xfrm>
            <a:off x="4183808" y="6530627"/>
            <a:ext cx="382438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25096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安全特征选择</a:t>
            </a:r>
            <a:endParaRPr lang="en-US" altLang="zh-CN" sz="2400" b="1" dirty="0">
              <a:solidFill>
                <a:prstClr val="black"/>
              </a:solidFill>
              <a:latin typeface="微软雅黑"/>
              <a:ea typeface="微软雅黑"/>
            </a:endParaRPr>
          </a:p>
        </p:txBody>
      </p:sp>
      <p:pic>
        <p:nvPicPr>
          <p:cNvPr id="15" name="图片 14">
            <a:extLst>
              <a:ext uri="{FF2B5EF4-FFF2-40B4-BE49-F238E27FC236}">
                <a16:creationId xmlns:a16="http://schemas.microsoft.com/office/drawing/2014/main" id="{4B8DB642-C774-304A-85A3-E495E0536023}"/>
              </a:ext>
            </a:extLst>
          </p:cNvPr>
          <p:cNvPicPr>
            <a:picLocks noChangeAspect="1"/>
          </p:cNvPicPr>
          <p:nvPr/>
        </p:nvPicPr>
        <p:blipFill rotWithShape="1">
          <a:blip r:embed="rId3"/>
          <a:srcRect t="6190"/>
          <a:stretch/>
        </p:blipFill>
        <p:spPr>
          <a:xfrm>
            <a:off x="5291591" y="1463977"/>
            <a:ext cx="5063288" cy="367200"/>
          </a:xfrm>
          <a:prstGeom prst="rect">
            <a:avLst/>
          </a:prstGeom>
        </p:spPr>
      </p:pic>
      <p:sp>
        <p:nvSpPr>
          <p:cNvPr id="20" name="文本框 19">
            <a:extLst>
              <a:ext uri="{FF2B5EF4-FFF2-40B4-BE49-F238E27FC236}">
                <a16:creationId xmlns:a16="http://schemas.microsoft.com/office/drawing/2014/main" id="{81B12256-6168-A940-B05E-E97EE65A4C82}"/>
              </a:ext>
            </a:extLst>
          </p:cNvPr>
          <p:cNvSpPr txBox="1"/>
          <p:nvPr/>
        </p:nvSpPr>
        <p:spPr>
          <a:xfrm>
            <a:off x="281139" y="887292"/>
            <a:ext cx="3036409" cy="400110"/>
          </a:xfrm>
          <a:prstGeom prst="rect">
            <a:avLst/>
          </a:prstGeom>
          <a:noFill/>
        </p:spPr>
        <p:txBody>
          <a:bodyPr wrap="none" rtlCol="0">
            <a:spAutoFit/>
          </a:bodyPr>
          <a:lstStyle/>
          <a:p>
            <a:r>
              <a:rPr kumimoji="1" lang="en-US" altLang="zh-CN" sz="2000" b="1" dirty="0"/>
              <a:t>Secure Feature Selection</a:t>
            </a:r>
            <a:endParaRPr kumimoji="1" lang="zh-CN" altLang="en-US" sz="2000" b="1" dirty="0"/>
          </a:p>
        </p:txBody>
      </p:sp>
      <p:sp>
        <p:nvSpPr>
          <p:cNvPr id="21" name="文本框 20">
            <a:extLst>
              <a:ext uri="{FF2B5EF4-FFF2-40B4-BE49-F238E27FC236}">
                <a16:creationId xmlns:a16="http://schemas.microsoft.com/office/drawing/2014/main" id="{FFAEF93C-B1DD-7649-8B26-E6A882AE0E46}"/>
              </a:ext>
            </a:extLst>
          </p:cNvPr>
          <p:cNvSpPr txBox="1"/>
          <p:nvPr/>
        </p:nvSpPr>
        <p:spPr>
          <a:xfrm>
            <a:off x="299235" y="1484038"/>
            <a:ext cx="4570482" cy="369332"/>
          </a:xfrm>
          <a:prstGeom prst="rect">
            <a:avLst/>
          </a:prstGeom>
          <a:noFill/>
        </p:spPr>
        <p:txBody>
          <a:bodyPr wrap="none" rtlCol="0">
            <a:spAutoFit/>
          </a:bodyPr>
          <a:lstStyle/>
          <a:p>
            <a:r>
              <a:rPr kumimoji="1" lang="zh-CN" altLang="en-US" dirty="0"/>
              <a:t>问题：如何实现</a:t>
            </a:r>
            <a:r>
              <a:rPr kumimoji="1" lang="zh-CN" altLang="en-US" b="1" dirty="0"/>
              <a:t>映射功能</a:t>
            </a:r>
            <a:r>
              <a:rPr kumimoji="1" lang="zh-CN" altLang="en-US" dirty="0"/>
              <a:t>同时又保证</a:t>
            </a:r>
            <a:r>
              <a:rPr kumimoji="1" lang="zh-CN" altLang="en-US" b="1" dirty="0"/>
              <a:t>隐私性</a:t>
            </a:r>
          </a:p>
        </p:txBody>
      </p:sp>
      <p:sp>
        <p:nvSpPr>
          <p:cNvPr id="38" name="文本框 37">
            <a:extLst>
              <a:ext uri="{FF2B5EF4-FFF2-40B4-BE49-F238E27FC236}">
                <a16:creationId xmlns:a16="http://schemas.microsoft.com/office/drawing/2014/main" id="{7320B2D6-5630-5D43-9B1F-F53AB8E7A1E4}"/>
              </a:ext>
            </a:extLst>
          </p:cNvPr>
          <p:cNvSpPr txBox="1"/>
          <p:nvPr/>
        </p:nvSpPr>
        <p:spPr>
          <a:xfrm>
            <a:off x="299235" y="2129618"/>
            <a:ext cx="4658648" cy="369332"/>
          </a:xfrm>
          <a:prstGeom prst="rect">
            <a:avLst/>
          </a:prstGeom>
          <a:noFill/>
        </p:spPr>
        <p:txBody>
          <a:bodyPr wrap="none" rtlCol="0">
            <a:spAutoFit/>
          </a:bodyPr>
          <a:lstStyle/>
          <a:p>
            <a:r>
              <a:rPr kumimoji="1" lang="zh-CN" altLang="en-US" dirty="0"/>
              <a:t>解决方案：利用矩阵</a:t>
            </a:r>
            <a:r>
              <a:rPr kumimoji="1" lang="en-US" altLang="zh-CN" dirty="0"/>
              <a:t>✖️</a:t>
            </a:r>
            <a:r>
              <a:rPr kumimoji="1" lang="zh-CN" altLang="en-US" dirty="0"/>
              <a:t>向量，实现映射功能</a:t>
            </a:r>
            <a:endParaRPr kumimoji="1" lang="zh-CN" altLang="en-US" b="1" dirty="0"/>
          </a:p>
        </p:txBody>
      </p:sp>
      <p:pic>
        <p:nvPicPr>
          <p:cNvPr id="31" name="图片 30">
            <a:extLst>
              <a:ext uri="{FF2B5EF4-FFF2-40B4-BE49-F238E27FC236}">
                <a16:creationId xmlns:a16="http://schemas.microsoft.com/office/drawing/2014/main" id="{C75F6CB5-7257-9D46-929D-14F35637A758}"/>
              </a:ext>
            </a:extLst>
          </p:cNvPr>
          <p:cNvPicPr>
            <a:picLocks noChangeAspect="1"/>
          </p:cNvPicPr>
          <p:nvPr/>
        </p:nvPicPr>
        <p:blipFill>
          <a:blip r:embed="rId4"/>
          <a:stretch>
            <a:fillRect/>
          </a:stretch>
        </p:blipFill>
        <p:spPr>
          <a:xfrm>
            <a:off x="956938" y="2796589"/>
            <a:ext cx="2095500" cy="317500"/>
          </a:xfrm>
          <a:prstGeom prst="rect">
            <a:avLst/>
          </a:prstGeom>
        </p:spPr>
      </p:pic>
      <p:pic>
        <p:nvPicPr>
          <p:cNvPr id="5122" name="Picture 2">
            <a:extLst>
              <a:ext uri="{FF2B5EF4-FFF2-40B4-BE49-F238E27FC236}">
                <a16:creationId xmlns:a16="http://schemas.microsoft.com/office/drawing/2014/main" id="{4C4664E3-5AFC-E142-A895-5EFA98C822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73" t="4762" r="6077" b="16065"/>
          <a:stretch/>
        </p:blipFill>
        <p:spPr bwMode="auto">
          <a:xfrm>
            <a:off x="4538998" y="3489574"/>
            <a:ext cx="3996384" cy="212157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a:extLst>
              <a:ext uri="{FF2B5EF4-FFF2-40B4-BE49-F238E27FC236}">
                <a16:creationId xmlns:a16="http://schemas.microsoft.com/office/drawing/2014/main" id="{A9F91BAA-D345-B941-A85D-29C34F51159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18" r="78" b="82405"/>
          <a:stretch/>
        </p:blipFill>
        <p:spPr bwMode="auto">
          <a:xfrm>
            <a:off x="5044399" y="2268845"/>
            <a:ext cx="6736330" cy="726262"/>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0A20B146-FC7F-4C4A-B244-94299454B244}"/>
              </a:ext>
            </a:extLst>
          </p:cNvPr>
          <p:cNvSpPr/>
          <p:nvPr/>
        </p:nvSpPr>
        <p:spPr>
          <a:xfrm>
            <a:off x="8507896" y="2191962"/>
            <a:ext cx="666691" cy="880027"/>
          </a:xfrm>
          <a:prstGeom prst="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45" name="图片 44">
            <a:extLst>
              <a:ext uri="{FF2B5EF4-FFF2-40B4-BE49-F238E27FC236}">
                <a16:creationId xmlns:a16="http://schemas.microsoft.com/office/drawing/2014/main" id="{B7A93B85-F475-EE4E-82AA-570B8F373301}"/>
              </a:ext>
            </a:extLst>
          </p:cNvPr>
          <p:cNvPicPr>
            <a:picLocks noChangeAspect="1"/>
          </p:cNvPicPr>
          <p:nvPr/>
        </p:nvPicPr>
        <p:blipFill>
          <a:blip r:embed="rId7"/>
          <a:stretch>
            <a:fillRect/>
          </a:stretch>
        </p:blipFill>
        <p:spPr>
          <a:xfrm>
            <a:off x="8696775" y="3630464"/>
            <a:ext cx="3316207" cy="2068414"/>
          </a:xfrm>
          <a:prstGeom prst="rect">
            <a:avLst/>
          </a:prstGeom>
        </p:spPr>
      </p:pic>
      <p:sp>
        <p:nvSpPr>
          <p:cNvPr id="47" name="矩形 46">
            <a:extLst>
              <a:ext uri="{FF2B5EF4-FFF2-40B4-BE49-F238E27FC236}">
                <a16:creationId xmlns:a16="http://schemas.microsoft.com/office/drawing/2014/main" id="{EEC69BE5-6FF0-B742-8D36-A10DB0B80183}"/>
              </a:ext>
            </a:extLst>
          </p:cNvPr>
          <p:cNvSpPr/>
          <p:nvPr/>
        </p:nvSpPr>
        <p:spPr>
          <a:xfrm>
            <a:off x="8696775" y="4227648"/>
            <a:ext cx="2225921" cy="319523"/>
          </a:xfrm>
          <a:prstGeom prst="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46" name="图片 45">
            <a:extLst>
              <a:ext uri="{FF2B5EF4-FFF2-40B4-BE49-F238E27FC236}">
                <a16:creationId xmlns:a16="http://schemas.microsoft.com/office/drawing/2014/main" id="{1A1C6F99-8D6A-024A-972C-7E82C3552C0C}"/>
              </a:ext>
            </a:extLst>
          </p:cNvPr>
          <p:cNvPicPr>
            <a:picLocks noChangeAspect="1"/>
          </p:cNvPicPr>
          <p:nvPr/>
        </p:nvPicPr>
        <p:blipFill>
          <a:blip r:embed="rId8"/>
          <a:stretch>
            <a:fillRect/>
          </a:stretch>
        </p:blipFill>
        <p:spPr>
          <a:xfrm>
            <a:off x="299235" y="4834581"/>
            <a:ext cx="3530600" cy="381000"/>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E7AEE5A3-4468-2742-B3B9-7FC76B6DE9CF}"/>
                  </a:ext>
                </a:extLst>
              </p:cNvPr>
              <p:cNvSpPr txBox="1"/>
              <p:nvPr/>
            </p:nvSpPr>
            <p:spPr>
              <a:xfrm>
                <a:off x="299235" y="3411721"/>
                <a:ext cx="4359980" cy="880177"/>
              </a:xfrm>
              <a:prstGeom prst="rect">
                <a:avLst/>
              </a:prstGeom>
              <a:noFill/>
            </p:spPr>
            <p:txBody>
              <a:bodyPr wrap="square" rtlCol="0">
                <a:spAutoFit/>
              </a:bodyPr>
              <a:lstStyle/>
              <a:p>
                <a:pPr>
                  <a:lnSpc>
                    <a:spcPct val="150000"/>
                  </a:lnSpc>
                </a:pPr>
                <a:r>
                  <a:rPr kumimoji="1" lang="en-US" altLang="zh-CN" dirty="0"/>
                  <a:t>M</a:t>
                </a:r>
                <a:r>
                  <a:rPr kumimoji="1" lang="zh-CN" altLang="en-US" dirty="0"/>
                  <a:t>矩阵每一行向量</a:t>
                </a:r>
                <a14:m>
                  <m:oMath xmlns:m="http://schemas.openxmlformats.org/officeDocument/2006/math">
                    <m:r>
                      <a:rPr kumimoji="1" lang="zh-CN" altLang="en-US" i="1" smtClean="0">
                        <a:latin typeface="Cambria Math" panose="02040503050406030204" pitchFamily="18" charset="0"/>
                      </a:rPr>
                      <m:t>𝜏</m:t>
                    </m:r>
                  </m:oMath>
                </a14:m>
                <a:r>
                  <a:rPr kumimoji="1" lang="zh-CN" altLang="en-US" i="1" dirty="0">
                    <a:latin typeface="Cambria Math" panose="02040503050406030204" pitchFamily="18" charset="0"/>
                  </a:rPr>
                  <a:t>，</a:t>
                </a:r>
                <a:r>
                  <a:rPr kumimoji="1" lang="zh-CN" altLang="en-US" dirty="0">
                    <a:latin typeface="Cambria Math" panose="02040503050406030204" pitchFamily="18" charset="0"/>
                  </a:rPr>
                  <a:t>用二进制表示</a:t>
                </a:r>
                <a:endParaRPr kumimoji="1" lang="en-US" altLang="zh-CN" dirty="0">
                  <a:latin typeface="Cambria Math" panose="02040503050406030204" pitchFamily="18" charset="0"/>
                </a:endParaRPr>
              </a:p>
              <a:p>
                <a:pPr>
                  <a:lnSpc>
                    <a:spcPct val="150000"/>
                  </a:lnSpc>
                </a:pPr>
                <a14:m>
                  <m:oMath xmlns:m="http://schemas.openxmlformats.org/officeDocument/2006/math">
                    <m:r>
                      <a:rPr kumimoji="1" lang="zh-CN" altLang="en-US" i="1" smtClean="0">
                        <a:latin typeface="Cambria Math" panose="02040503050406030204" pitchFamily="18" charset="0"/>
                      </a:rPr>
                      <m:t>𝜎</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𝑗</m:t>
                        </m:r>
                      </m:e>
                    </m:d>
                    <m:r>
                      <a:rPr kumimoji="1" lang="zh-CN" altLang="en-US" i="1">
                        <a:latin typeface="Cambria Math" panose="02040503050406030204" pitchFamily="18" charset="0"/>
                      </a:rPr>
                      <m:t>设</m:t>
                    </m:r>
                    <m:r>
                      <a:rPr kumimoji="1" lang="zh-CN" altLang="en-US" i="1" smtClean="0">
                        <a:latin typeface="Cambria Math" panose="02040503050406030204" pitchFamily="18" charset="0"/>
                      </a:rPr>
                      <m:t>为</m:t>
                    </m:r>
                    <m:r>
                      <a:rPr kumimoji="1" lang="en-US" altLang="zh-CN" b="0" i="1" smtClean="0">
                        <a:latin typeface="Cambria Math" panose="02040503050406030204" pitchFamily="18" charset="0"/>
                      </a:rPr>
                      <m:t>1</m:t>
                    </m:r>
                    <m:r>
                      <a:rPr kumimoji="1" lang="zh-CN" altLang="en-US" b="0" i="1" smtClean="0">
                        <a:latin typeface="Cambria Math" panose="02040503050406030204" pitchFamily="18" charset="0"/>
                      </a:rPr>
                      <m:t>，</m:t>
                    </m:r>
                  </m:oMath>
                </a14:m>
                <a:r>
                  <a:rPr kumimoji="1" lang="zh-CN" altLang="en-US" dirty="0"/>
                  <a:t>其余位置全设为</a:t>
                </a:r>
                <a:r>
                  <a:rPr kumimoji="1" lang="en-US" altLang="zh-CN" dirty="0"/>
                  <a:t>0</a:t>
                </a:r>
              </a:p>
            </p:txBody>
          </p:sp>
        </mc:Choice>
        <mc:Fallback xmlns="">
          <p:sp>
            <p:nvSpPr>
              <p:cNvPr id="48" name="文本框 47">
                <a:extLst>
                  <a:ext uri="{FF2B5EF4-FFF2-40B4-BE49-F238E27FC236}">
                    <a16:creationId xmlns:a16="http://schemas.microsoft.com/office/drawing/2014/main" id="{E7AEE5A3-4468-2742-B3B9-7FC76B6DE9CF}"/>
                  </a:ext>
                </a:extLst>
              </p:cNvPr>
              <p:cNvSpPr txBox="1">
                <a:spLocks noRot="1" noChangeAspect="1" noMove="1" noResize="1" noEditPoints="1" noAdjustHandles="1" noChangeArrowheads="1" noChangeShapeType="1" noTextEdit="1"/>
              </p:cNvSpPr>
              <p:nvPr/>
            </p:nvSpPr>
            <p:spPr>
              <a:xfrm>
                <a:off x="299235" y="3411721"/>
                <a:ext cx="4359980" cy="880177"/>
              </a:xfrm>
              <a:prstGeom prst="rect">
                <a:avLst/>
              </a:prstGeom>
              <a:blipFill>
                <a:blip r:embed="rId9"/>
                <a:stretch>
                  <a:fillRect l="-1163" b="-11429"/>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103336FA-7D7A-8247-B341-6DE3D936C03D}"/>
              </a:ext>
            </a:extLst>
          </p:cNvPr>
          <p:cNvPicPr>
            <a:picLocks noChangeAspect="1"/>
          </p:cNvPicPr>
          <p:nvPr/>
        </p:nvPicPr>
        <p:blipFill>
          <a:blip r:embed="rId10"/>
          <a:stretch>
            <a:fillRect/>
          </a:stretch>
        </p:blipFill>
        <p:spPr>
          <a:xfrm>
            <a:off x="9625585" y="5765093"/>
            <a:ext cx="368300" cy="317500"/>
          </a:xfrm>
          <a:prstGeom prst="rect">
            <a:avLst/>
          </a:prstGeom>
        </p:spPr>
      </p:pic>
      <p:pic>
        <p:nvPicPr>
          <p:cNvPr id="50" name="图片 49">
            <a:extLst>
              <a:ext uri="{FF2B5EF4-FFF2-40B4-BE49-F238E27FC236}">
                <a16:creationId xmlns:a16="http://schemas.microsoft.com/office/drawing/2014/main" id="{236BE828-45E1-D545-9664-744AB9343CBF}"/>
              </a:ext>
            </a:extLst>
          </p:cNvPr>
          <p:cNvPicPr>
            <a:picLocks noChangeAspect="1"/>
          </p:cNvPicPr>
          <p:nvPr/>
        </p:nvPicPr>
        <p:blipFill>
          <a:blip r:embed="rId11"/>
          <a:stretch>
            <a:fillRect/>
          </a:stretch>
        </p:blipFill>
        <p:spPr>
          <a:xfrm>
            <a:off x="11543954" y="5698878"/>
            <a:ext cx="236775" cy="400696"/>
          </a:xfrm>
          <a:prstGeom prst="rect">
            <a:avLst/>
          </a:prstGeom>
        </p:spPr>
      </p:pic>
      <p:pic>
        <p:nvPicPr>
          <p:cNvPr id="52" name="图片 51">
            <a:extLst>
              <a:ext uri="{FF2B5EF4-FFF2-40B4-BE49-F238E27FC236}">
                <a16:creationId xmlns:a16="http://schemas.microsoft.com/office/drawing/2014/main" id="{9CC28E90-4B44-F344-9F98-6234105B13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2" name="文本框 7">
            <a:extLst>
              <a:ext uri="{FF2B5EF4-FFF2-40B4-BE49-F238E27FC236}">
                <a16:creationId xmlns:a16="http://schemas.microsoft.com/office/drawing/2014/main" id="{AB36170A-F7D8-B648-99C6-481AC68DB872}"/>
              </a:ext>
            </a:extLst>
          </p:cNvPr>
          <p:cNvSpPr txBox="1"/>
          <p:nvPr/>
        </p:nvSpPr>
        <p:spPr>
          <a:xfrm>
            <a:off x="4183808" y="6530627"/>
            <a:ext cx="382438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202258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安全特征选择</a:t>
            </a:r>
            <a:endParaRPr lang="en-US" altLang="zh-CN" sz="2400" b="1" dirty="0">
              <a:solidFill>
                <a:prstClr val="black"/>
              </a:solidFill>
              <a:latin typeface="微软雅黑"/>
              <a:ea typeface="微软雅黑"/>
            </a:endParaRPr>
          </a:p>
        </p:txBody>
      </p:sp>
      <p:graphicFrame>
        <p:nvGraphicFramePr>
          <p:cNvPr id="5" name="表格 5">
            <a:extLst>
              <a:ext uri="{FF2B5EF4-FFF2-40B4-BE49-F238E27FC236}">
                <a16:creationId xmlns:a16="http://schemas.microsoft.com/office/drawing/2014/main" id="{CA387D66-06D4-8C4E-A59E-6F564CFDAEDB}"/>
              </a:ext>
            </a:extLst>
          </p:cNvPr>
          <p:cNvGraphicFramePr>
            <a:graphicFrameLocks noGrp="1"/>
          </p:cNvGraphicFramePr>
          <p:nvPr>
            <p:extLst>
              <p:ext uri="{D42A27DB-BD31-4B8C-83A1-F6EECF244321}">
                <p14:modId xmlns:p14="http://schemas.microsoft.com/office/powerpoint/2010/main" val="2192054707"/>
              </p:ext>
            </p:extLst>
          </p:nvPr>
        </p:nvGraphicFramePr>
        <p:xfrm>
          <a:off x="2136809" y="1071982"/>
          <a:ext cx="898724" cy="1463040"/>
        </p:xfrm>
        <a:graphic>
          <a:graphicData uri="http://schemas.openxmlformats.org/drawingml/2006/table">
            <a:tbl>
              <a:tblPr firstRow="1" bandRow="1">
                <a:tableStyleId>{5C22544A-7EE6-4342-B048-85BDC9FD1C3A}</a:tableStyleId>
              </a:tblPr>
              <a:tblGrid>
                <a:gridCol w="449362">
                  <a:extLst>
                    <a:ext uri="{9D8B030D-6E8A-4147-A177-3AD203B41FA5}">
                      <a16:colId xmlns:a16="http://schemas.microsoft.com/office/drawing/2014/main" val="900899858"/>
                    </a:ext>
                  </a:extLst>
                </a:gridCol>
                <a:gridCol w="449362">
                  <a:extLst>
                    <a:ext uri="{9D8B030D-6E8A-4147-A177-3AD203B41FA5}">
                      <a16:colId xmlns:a16="http://schemas.microsoft.com/office/drawing/2014/main" val="1399605882"/>
                    </a:ext>
                  </a:extLst>
                </a:gridCol>
              </a:tblGrid>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203135325"/>
                  </a:ext>
                </a:extLst>
              </a:tr>
              <a:tr h="29714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860165140"/>
                  </a:ext>
                </a:extLst>
              </a:tr>
              <a:tr h="29714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4220983304"/>
                  </a:ext>
                </a:extLst>
              </a:tr>
              <a:tr h="29714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459972994"/>
                  </a:ext>
                </a:extLst>
              </a:tr>
            </a:tbl>
          </a:graphicData>
        </a:graphic>
      </p:graphicFrame>
      <p:graphicFrame>
        <p:nvGraphicFramePr>
          <p:cNvPr id="35" name="表格 5">
            <a:extLst>
              <a:ext uri="{FF2B5EF4-FFF2-40B4-BE49-F238E27FC236}">
                <a16:creationId xmlns:a16="http://schemas.microsoft.com/office/drawing/2014/main" id="{1BB86A35-7F2C-5A4E-A5B6-ED7AC2D513DF}"/>
              </a:ext>
            </a:extLst>
          </p:cNvPr>
          <p:cNvGraphicFramePr>
            <a:graphicFrameLocks noGrp="1"/>
          </p:cNvGraphicFramePr>
          <p:nvPr>
            <p:extLst>
              <p:ext uri="{D42A27DB-BD31-4B8C-83A1-F6EECF244321}">
                <p14:modId xmlns:p14="http://schemas.microsoft.com/office/powerpoint/2010/main" val="1373383730"/>
              </p:ext>
            </p:extLst>
          </p:nvPr>
        </p:nvGraphicFramePr>
        <p:xfrm>
          <a:off x="2154756" y="3342354"/>
          <a:ext cx="898724" cy="1463040"/>
        </p:xfrm>
        <a:graphic>
          <a:graphicData uri="http://schemas.openxmlformats.org/drawingml/2006/table">
            <a:tbl>
              <a:tblPr firstRow="1" bandRow="1">
                <a:tableStyleId>{5C22544A-7EE6-4342-B048-85BDC9FD1C3A}</a:tableStyleId>
              </a:tblPr>
              <a:tblGrid>
                <a:gridCol w="449362">
                  <a:extLst>
                    <a:ext uri="{9D8B030D-6E8A-4147-A177-3AD203B41FA5}">
                      <a16:colId xmlns:a16="http://schemas.microsoft.com/office/drawing/2014/main" val="900899858"/>
                    </a:ext>
                  </a:extLst>
                </a:gridCol>
                <a:gridCol w="449362">
                  <a:extLst>
                    <a:ext uri="{9D8B030D-6E8A-4147-A177-3AD203B41FA5}">
                      <a16:colId xmlns:a16="http://schemas.microsoft.com/office/drawing/2014/main" val="1399605882"/>
                    </a:ext>
                  </a:extLst>
                </a:gridCol>
              </a:tblGrid>
              <a:tr h="20181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203135325"/>
                  </a:ext>
                </a:extLst>
              </a:tr>
              <a:tr h="25290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860165140"/>
                  </a:ext>
                </a:extLst>
              </a:tr>
              <a:tr h="25290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4220983304"/>
                  </a:ext>
                </a:extLst>
              </a:tr>
              <a:tr h="25290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459972994"/>
                  </a:ext>
                </a:extLst>
              </a:tr>
            </a:tbl>
          </a:graphicData>
        </a:graphic>
      </p:graphicFrame>
      <p:graphicFrame>
        <p:nvGraphicFramePr>
          <p:cNvPr id="36" name="表格 5">
            <a:extLst>
              <a:ext uri="{FF2B5EF4-FFF2-40B4-BE49-F238E27FC236}">
                <a16:creationId xmlns:a16="http://schemas.microsoft.com/office/drawing/2014/main" id="{7885B5A5-094E-4E4E-AA20-00C92302CA10}"/>
              </a:ext>
            </a:extLst>
          </p:cNvPr>
          <p:cNvGraphicFramePr>
            <a:graphicFrameLocks noGrp="1"/>
          </p:cNvGraphicFramePr>
          <p:nvPr>
            <p:extLst>
              <p:ext uri="{D42A27DB-BD31-4B8C-83A1-F6EECF244321}">
                <p14:modId xmlns:p14="http://schemas.microsoft.com/office/powerpoint/2010/main" val="3220415643"/>
              </p:ext>
            </p:extLst>
          </p:nvPr>
        </p:nvGraphicFramePr>
        <p:xfrm>
          <a:off x="3845429" y="1437742"/>
          <a:ext cx="449362" cy="731520"/>
        </p:xfrm>
        <a:graphic>
          <a:graphicData uri="http://schemas.openxmlformats.org/drawingml/2006/table">
            <a:tbl>
              <a:tblPr firstRow="1" bandRow="1">
                <a:tableStyleId>{5C22544A-7EE6-4342-B048-85BDC9FD1C3A}</a:tableStyleId>
              </a:tblPr>
              <a:tblGrid>
                <a:gridCol w="449362">
                  <a:extLst>
                    <a:ext uri="{9D8B030D-6E8A-4147-A177-3AD203B41FA5}">
                      <a16:colId xmlns:a16="http://schemas.microsoft.com/office/drawing/2014/main" val="900899858"/>
                    </a:ext>
                  </a:extLst>
                </a:gridCol>
              </a:tblGrid>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203135325"/>
                  </a:ext>
                </a:extLst>
              </a:tr>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860165140"/>
                  </a:ext>
                </a:extLst>
              </a:tr>
            </a:tbl>
          </a:graphicData>
        </a:graphic>
      </p:graphicFrame>
      <p:graphicFrame>
        <p:nvGraphicFramePr>
          <p:cNvPr id="38" name="表格 5">
            <a:extLst>
              <a:ext uri="{FF2B5EF4-FFF2-40B4-BE49-F238E27FC236}">
                <a16:creationId xmlns:a16="http://schemas.microsoft.com/office/drawing/2014/main" id="{39128784-EA03-FF45-9869-E8AB3E6C82AD}"/>
              </a:ext>
            </a:extLst>
          </p:cNvPr>
          <p:cNvGraphicFramePr>
            <a:graphicFrameLocks noGrp="1"/>
          </p:cNvGraphicFramePr>
          <p:nvPr>
            <p:extLst>
              <p:ext uri="{D42A27DB-BD31-4B8C-83A1-F6EECF244321}">
                <p14:modId xmlns:p14="http://schemas.microsoft.com/office/powerpoint/2010/main" val="3803291498"/>
              </p:ext>
            </p:extLst>
          </p:nvPr>
        </p:nvGraphicFramePr>
        <p:xfrm>
          <a:off x="3851545" y="3708509"/>
          <a:ext cx="449362" cy="731520"/>
        </p:xfrm>
        <a:graphic>
          <a:graphicData uri="http://schemas.openxmlformats.org/drawingml/2006/table">
            <a:tbl>
              <a:tblPr firstRow="1" bandRow="1">
                <a:tableStyleId>{5C22544A-7EE6-4342-B048-85BDC9FD1C3A}</a:tableStyleId>
              </a:tblPr>
              <a:tblGrid>
                <a:gridCol w="449362">
                  <a:extLst>
                    <a:ext uri="{9D8B030D-6E8A-4147-A177-3AD203B41FA5}">
                      <a16:colId xmlns:a16="http://schemas.microsoft.com/office/drawing/2014/main" val="900899858"/>
                    </a:ext>
                  </a:extLst>
                </a:gridCol>
              </a:tblGrid>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203135325"/>
                  </a:ext>
                </a:extLst>
              </a:tr>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860165140"/>
                  </a:ext>
                </a:extLst>
              </a:tr>
            </a:tbl>
          </a:graphicData>
        </a:graphic>
      </p:graphicFrame>
      <p:pic>
        <p:nvPicPr>
          <p:cNvPr id="8" name="图形 7" descr="云 纯色填充">
            <a:extLst>
              <a:ext uri="{FF2B5EF4-FFF2-40B4-BE49-F238E27FC236}">
                <a16:creationId xmlns:a16="http://schemas.microsoft.com/office/drawing/2014/main" id="{406B5721-EDB9-764C-A084-110537C6FD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383" y="1470923"/>
            <a:ext cx="914400" cy="914400"/>
          </a:xfrm>
          <a:prstGeom prst="rect">
            <a:avLst/>
          </a:prstGeom>
        </p:spPr>
      </p:pic>
      <p:pic>
        <p:nvPicPr>
          <p:cNvPr id="39" name="图形 38" descr="云 纯色填充">
            <a:extLst>
              <a:ext uri="{FF2B5EF4-FFF2-40B4-BE49-F238E27FC236}">
                <a16:creationId xmlns:a16="http://schemas.microsoft.com/office/drawing/2014/main" id="{B8BDE2C2-EE10-8642-A751-F6C829C8CC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383" y="3630350"/>
            <a:ext cx="914400" cy="9144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6CA8429-3ED8-834B-BD94-9310305C0A24}"/>
                  </a:ext>
                </a:extLst>
              </p:cNvPr>
              <p:cNvSpPr txBox="1"/>
              <p:nvPr/>
            </p:nvSpPr>
            <p:spPr>
              <a:xfrm>
                <a:off x="1047401" y="2393601"/>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dirty="0" smtClean="0">
                              <a:latin typeface="Cambria Math" panose="02040503050406030204" pitchFamily="18" charset="0"/>
                            </a:rPr>
                          </m:ctrlPr>
                        </m:sSubPr>
                        <m:e>
                          <m:r>
                            <m:rPr>
                              <m:sty m:val="p"/>
                            </m:rPr>
                            <a:rPr kumimoji="1" lang="en-US" altLang="zh-CN" i="1" dirty="0">
                              <a:latin typeface="Cambria Math" panose="02040503050406030204" pitchFamily="18" charset="0"/>
                            </a:rPr>
                            <m:t>C</m:t>
                          </m:r>
                        </m:e>
                        <m:sub>
                          <m:r>
                            <a:rPr kumimoji="1" lang="en-US" altLang="zh-CN" b="0" i="1" dirty="0" smtClean="0">
                              <a:latin typeface="Cambria Math" panose="02040503050406030204" pitchFamily="18" charset="0"/>
                            </a:rPr>
                            <m:t>0</m:t>
                          </m:r>
                        </m:sub>
                      </m:sSub>
                    </m:oMath>
                  </m:oMathPara>
                </a14:m>
                <a:endParaRPr kumimoji="1" lang="zh-CN" altLang="en-US" dirty="0"/>
              </a:p>
            </p:txBody>
          </p:sp>
        </mc:Choice>
        <mc:Fallback xmlns="">
          <p:sp>
            <p:nvSpPr>
              <p:cNvPr id="9" name="文本框 8">
                <a:extLst>
                  <a:ext uri="{FF2B5EF4-FFF2-40B4-BE49-F238E27FC236}">
                    <a16:creationId xmlns:a16="http://schemas.microsoft.com/office/drawing/2014/main" id="{16CA8429-3ED8-834B-BD94-9310305C0A24}"/>
                  </a:ext>
                </a:extLst>
              </p:cNvPr>
              <p:cNvSpPr txBox="1">
                <a:spLocks noRot="1" noChangeAspect="1" noMove="1" noResize="1" noEditPoints="1" noAdjustHandles="1" noChangeArrowheads="1" noChangeShapeType="1" noTextEdit="1"/>
              </p:cNvSpPr>
              <p:nvPr/>
            </p:nvSpPr>
            <p:spPr>
              <a:xfrm>
                <a:off x="1047401" y="2393601"/>
                <a:ext cx="48436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5E01E73-B41A-8143-AD36-266033BB29FE}"/>
                  </a:ext>
                </a:extLst>
              </p:cNvPr>
              <p:cNvSpPr txBox="1"/>
              <p:nvPr/>
            </p:nvSpPr>
            <p:spPr>
              <a:xfrm>
                <a:off x="1047401" y="4360440"/>
                <a:ext cx="479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dirty="0" smtClean="0">
                              <a:latin typeface="Cambria Math" panose="02040503050406030204" pitchFamily="18" charset="0"/>
                            </a:rPr>
                          </m:ctrlPr>
                        </m:sSubPr>
                        <m:e>
                          <m:r>
                            <m:rPr>
                              <m:sty m:val="p"/>
                            </m:rPr>
                            <a:rPr kumimoji="1" lang="en-US" altLang="zh-CN" i="1" dirty="0">
                              <a:latin typeface="Cambria Math" panose="02040503050406030204" pitchFamily="18" charset="0"/>
                            </a:rPr>
                            <m:t>C</m:t>
                          </m:r>
                        </m:e>
                        <m:sub>
                          <m:r>
                            <a:rPr kumimoji="1" lang="en-US" altLang="zh-CN" b="0" i="1" dirty="0" smtClean="0">
                              <a:latin typeface="Cambria Math" panose="02040503050406030204" pitchFamily="18" charset="0"/>
                            </a:rPr>
                            <m:t>1</m:t>
                          </m:r>
                        </m:sub>
                      </m:sSub>
                    </m:oMath>
                  </m:oMathPara>
                </a14:m>
                <a:endParaRPr kumimoji="1" lang="zh-CN" altLang="en-US" dirty="0"/>
              </a:p>
            </p:txBody>
          </p:sp>
        </mc:Choice>
        <mc:Fallback xmlns="">
          <p:sp>
            <p:nvSpPr>
              <p:cNvPr id="40" name="文本框 39">
                <a:extLst>
                  <a:ext uri="{FF2B5EF4-FFF2-40B4-BE49-F238E27FC236}">
                    <a16:creationId xmlns:a16="http://schemas.microsoft.com/office/drawing/2014/main" id="{85E01E73-B41A-8143-AD36-266033BB29FE}"/>
                  </a:ext>
                </a:extLst>
              </p:cNvPr>
              <p:cNvSpPr txBox="1">
                <a:spLocks noRot="1" noChangeAspect="1" noMove="1" noResize="1" noEditPoints="1" noAdjustHandles="1" noChangeArrowheads="1" noChangeShapeType="1" noTextEdit="1"/>
              </p:cNvSpPr>
              <p:nvPr/>
            </p:nvSpPr>
            <p:spPr>
              <a:xfrm>
                <a:off x="1047401" y="4360440"/>
                <a:ext cx="479041" cy="369332"/>
              </a:xfrm>
              <a:prstGeom prst="rect">
                <a:avLst/>
              </a:prstGeom>
              <a:blipFill>
                <a:blip r:embed="rId6"/>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4066AA8-EE8F-9C46-AEC6-299E2EB48CD0}"/>
              </a:ext>
            </a:extLst>
          </p:cNvPr>
          <p:cNvSpPr txBox="1"/>
          <p:nvPr/>
        </p:nvSpPr>
        <p:spPr>
          <a:xfrm>
            <a:off x="1961801" y="2762933"/>
            <a:ext cx="1248740" cy="276999"/>
          </a:xfrm>
          <a:prstGeom prst="rect">
            <a:avLst/>
          </a:prstGeom>
          <a:noFill/>
        </p:spPr>
        <p:txBody>
          <a:bodyPr wrap="none" lIns="0" tIns="0" rIns="0" bIns="0" rtlCol="0">
            <a:spAutoFit/>
          </a:bodyPr>
          <a:lstStyle/>
          <a:p>
            <a:r>
              <a:rPr kumimoji="1" lang="en-US" altLang="zh-CN" i="1" dirty="0"/>
              <a:t>&lt;M&gt;</a:t>
            </a:r>
            <a:r>
              <a:rPr kumimoji="1" lang="en-US" altLang="zh-CN" i="1" baseline="-25000" dirty="0"/>
              <a:t>0</a:t>
            </a:r>
            <a:r>
              <a:rPr kumimoji="1" lang="en-US" altLang="zh-CN" i="1" dirty="0"/>
              <a:t>-&lt;U&gt;</a:t>
            </a:r>
            <a:r>
              <a:rPr kumimoji="1" lang="en-US" altLang="zh-CN" i="1" baseline="-25000" dirty="0"/>
              <a:t>0</a:t>
            </a:r>
            <a:endParaRPr kumimoji="1" lang="zh-CN" altLang="en-US" i="1" dirty="0"/>
          </a:p>
        </p:txBody>
      </p:sp>
      <p:sp>
        <p:nvSpPr>
          <p:cNvPr id="41" name="文本框 40">
            <a:extLst>
              <a:ext uri="{FF2B5EF4-FFF2-40B4-BE49-F238E27FC236}">
                <a16:creationId xmlns:a16="http://schemas.microsoft.com/office/drawing/2014/main" id="{596BA534-C241-5646-A58A-87F378BBEE96}"/>
              </a:ext>
            </a:extLst>
          </p:cNvPr>
          <p:cNvSpPr txBox="1"/>
          <p:nvPr/>
        </p:nvSpPr>
        <p:spPr>
          <a:xfrm>
            <a:off x="3619820" y="2735287"/>
            <a:ext cx="1136530" cy="276999"/>
          </a:xfrm>
          <a:prstGeom prst="rect">
            <a:avLst/>
          </a:prstGeom>
          <a:noFill/>
        </p:spPr>
        <p:txBody>
          <a:bodyPr wrap="none" lIns="0" tIns="0" rIns="0" bIns="0" rtlCol="0">
            <a:spAutoFit/>
          </a:bodyPr>
          <a:lstStyle/>
          <a:p>
            <a:r>
              <a:rPr kumimoji="1" lang="en-US" altLang="zh-CN" dirty="0"/>
              <a:t>&lt;x&gt;</a:t>
            </a:r>
            <a:r>
              <a:rPr kumimoji="1" lang="en-US" altLang="zh-CN" baseline="-25000" dirty="0"/>
              <a:t>0</a:t>
            </a:r>
            <a:r>
              <a:rPr kumimoji="1" lang="en-US" altLang="zh-CN" dirty="0"/>
              <a:t>-&lt;V&gt;</a:t>
            </a:r>
            <a:r>
              <a:rPr kumimoji="1" lang="en-US" altLang="zh-CN" baseline="-25000" dirty="0"/>
              <a:t>0</a:t>
            </a:r>
            <a:endParaRPr kumimoji="1" lang="zh-CN" altLang="en-US" dirty="0"/>
          </a:p>
        </p:txBody>
      </p:sp>
      <p:sp>
        <p:nvSpPr>
          <p:cNvPr id="42" name="文本框 41">
            <a:extLst>
              <a:ext uri="{FF2B5EF4-FFF2-40B4-BE49-F238E27FC236}">
                <a16:creationId xmlns:a16="http://schemas.microsoft.com/office/drawing/2014/main" id="{5B9A9D86-E7C3-594E-BCE9-A8C5D6BF64A4}"/>
              </a:ext>
            </a:extLst>
          </p:cNvPr>
          <p:cNvSpPr txBox="1"/>
          <p:nvPr/>
        </p:nvSpPr>
        <p:spPr>
          <a:xfrm>
            <a:off x="1899284" y="5107816"/>
            <a:ext cx="1248740" cy="276999"/>
          </a:xfrm>
          <a:prstGeom prst="rect">
            <a:avLst/>
          </a:prstGeom>
          <a:noFill/>
        </p:spPr>
        <p:txBody>
          <a:bodyPr wrap="none" lIns="0" tIns="0" rIns="0" bIns="0" rtlCol="0">
            <a:spAutoFit/>
          </a:bodyPr>
          <a:lstStyle/>
          <a:p>
            <a:r>
              <a:rPr kumimoji="1" lang="en-US" altLang="zh-CN" dirty="0"/>
              <a:t>&lt;M&gt;</a:t>
            </a:r>
            <a:r>
              <a:rPr kumimoji="1" lang="en-US" altLang="zh-CN" baseline="-25000" dirty="0"/>
              <a:t>1</a:t>
            </a:r>
            <a:r>
              <a:rPr kumimoji="1" lang="en-US" altLang="zh-CN" dirty="0"/>
              <a:t>-&lt;U&gt;</a:t>
            </a:r>
            <a:r>
              <a:rPr kumimoji="1" lang="en-US" altLang="zh-CN" baseline="-25000" dirty="0"/>
              <a:t>1</a:t>
            </a:r>
            <a:endParaRPr kumimoji="1" lang="zh-CN" altLang="en-US" dirty="0"/>
          </a:p>
        </p:txBody>
      </p:sp>
      <p:sp>
        <p:nvSpPr>
          <p:cNvPr id="43" name="文本框 42">
            <a:extLst>
              <a:ext uri="{FF2B5EF4-FFF2-40B4-BE49-F238E27FC236}">
                <a16:creationId xmlns:a16="http://schemas.microsoft.com/office/drawing/2014/main" id="{C403A30F-E596-1249-B687-967C956C3BF2}"/>
              </a:ext>
            </a:extLst>
          </p:cNvPr>
          <p:cNvSpPr txBox="1"/>
          <p:nvPr/>
        </p:nvSpPr>
        <p:spPr>
          <a:xfrm>
            <a:off x="3664009" y="5120485"/>
            <a:ext cx="1136530" cy="276999"/>
          </a:xfrm>
          <a:prstGeom prst="rect">
            <a:avLst/>
          </a:prstGeom>
          <a:noFill/>
        </p:spPr>
        <p:txBody>
          <a:bodyPr wrap="none" lIns="0" tIns="0" rIns="0" bIns="0" rtlCol="0">
            <a:spAutoFit/>
          </a:bodyPr>
          <a:lstStyle/>
          <a:p>
            <a:r>
              <a:rPr kumimoji="1" lang="en-US" altLang="zh-CN" dirty="0"/>
              <a:t>&lt;x&gt;</a:t>
            </a:r>
            <a:r>
              <a:rPr kumimoji="1" lang="en-US" altLang="zh-CN" baseline="-25000" dirty="0"/>
              <a:t>1</a:t>
            </a:r>
            <a:r>
              <a:rPr kumimoji="1" lang="en-US" altLang="zh-CN" dirty="0"/>
              <a:t>-&lt;V&gt;</a:t>
            </a:r>
            <a:r>
              <a:rPr kumimoji="1" lang="en-US" altLang="zh-CN" baseline="-25000" dirty="0"/>
              <a:t>1</a:t>
            </a:r>
            <a:endParaRPr kumimoji="1" lang="zh-CN" altLang="en-US" dirty="0"/>
          </a:p>
        </p:txBody>
      </p:sp>
      <p:sp>
        <p:nvSpPr>
          <p:cNvPr id="11" name="右弧形箭头 10">
            <a:extLst>
              <a:ext uri="{FF2B5EF4-FFF2-40B4-BE49-F238E27FC236}">
                <a16:creationId xmlns:a16="http://schemas.microsoft.com/office/drawing/2014/main" id="{3A5D8556-F38E-264E-B36A-ABBADF9D900C}"/>
              </a:ext>
            </a:extLst>
          </p:cNvPr>
          <p:cNvSpPr/>
          <p:nvPr/>
        </p:nvSpPr>
        <p:spPr>
          <a:xfrm>
            <a:off x="70098" y="2393601"/>
            <a:ext cx="696028" cy="1779458"/>
          </a:xfrm>
          <a:prstGeom prst="curvedRightArrow">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4" name="右弧形箭头 43">
            <a:extLst>
              <a:ext uri="{FF2B5EF4-FFF2-40B4-BE49-F238E27FC236}">
                <a16:creationId xmlns:a16="http://schemas.microsoft.com/office/drawing/2014/main" id="{D82ACC5E-6021-5E48-81C3-D560884C6180}"/>
              </a:ext>
            </a:extLst>
          </p:cNvPr>
          <p:cNvSpPr/>
          <p:nvPr/>
        </p:nvSpPr>
        <p:spPr>
          <a:xfrm rot="10800000">
            <a:off x="4719660" y="2169262"/>
            <a:ext cx="696027" cy="2014845"/>
          </a:xfrm>
          <a:prstGeom prst="curvedRightArrow">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a:extLst>
              <a:ext uri="{FF2B5EF4-FFF2-40B4-BE49-F238E27FC236}">
                <a16:creationId xmlns:a16="http://schemas.microsoft.com/office/drawing/2014/main" id="{A99B9D78-6463-624A-9777-9D93CD96ABB1}"/>
              </a:ext>
            </a:extLst>
          </p:cNvPr>
          <p:cNvSpPr txBox="1"/>
          <p:nvPr/>
        </p:nvSpPr>
        <p:spPr>
          <a:xfrm>
            <a:off x="5609286" y="1216212"/>
            <a:ext cx="2712602"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b="1" dirty="0"/>
              <a:t>Beaver</a:t>
            </a:r>
            <a:r>
              <a:rPr kumimoji="1" lang="zh-CN" altLang="en-US" sz="2400" b="1" dirty="0"/>
              <a:t> </a:t>
            </a:r>
            <a:r>
              <a:rPr kumimoji="1" lang="en-US" altLang="zh-CN" sz="2400" b="1" dirty="0"/>
              <a:t>Tripes</a:t>
            </a:r>
            <a:r>
              <a:rPr kumimoji="1" lang="zh-CN" altLang="en-US" sz="2400" b="1" dirty="0"/>
              <a:t>：</a:t>
            </a:r>
          </a:p>
        </p:txBody>
      </p:sp>
      <p:sp>
        <p:nvSpPr>
          <p:cNvPr id="13" name="文本框 12">
            <a:extLst>
              <a:ext uri="{FF2B5EF4-FFF2-40B4-BE49-F238E27FC236}">
                <a16:creationId xmlns:a16="http://schemas.microsoft.com/office/drawing/2014/main" id="{D70CA5F0-B6F1-FA40-8471-41F61441ABC9}"/>
              </a:ext>
            </a:extLst>
          </p:cNvPr>
          <p:cNvSpPr txBox="1"/>
          <p:nvPr/>
        </p:nvSpPr>
        <p:spPr>
          <a:xfrm>
            <a:off x="8143743" y="1270868"/>
            <a:ext cx="2492990" cy="400110"/>
          </a:xfrm>
          <a:prstGeom prst="rect">
            <a:avLst/>
          </a:prstGeom>
          <a:noFill/>
        </p:spPr>
        <p:txBody>
          <a:bodyPr wrap="none" rtlCol="0">
            <a:spAutoFit/>
          </a:bodyPr>
          <a:lstStyle/>
          <a:p>
            <a:r>
              <a:rPr kumimoji="1" lang="en-US" altLang="zh-CN" sz="2000" b="1" dirty="0"/>
              <a:t>U</a:t>
            </a:r>
            <a:r>
              <a:rPr kumimoji="1" lang="zh-CN" altLang="en-US" sz="2000" b="1" dirty="0"/>
              <a:t>，</a:t>
            </a:r>
            <a:r>
              <a:rPr kumimoji="1" lang="en-US" altLang="zh-CN" sz="2000" b="1" dirty="0"/>
              <a:t>V</a:t>
            </a:r>
            <a:r>
              <a:rPr kumimoji="1" lang="zh-CN" altLang="en-US" sz="2000" b="1" dirty="0"/>
              <a:t>，</a:t>
            </a:r>
            <a:r>
              <a:rPr kumimoji="1" lang="en-US" altLang="zh-CN" sz="2000" b="1" dirty="0"/>
              <a:t>Z</a:t>
            </a:r>
            <a:r>
              <a:rPr kumimoji="1" lang="zh-CN" altLang="en-US" sz="2000" b="1" dirty="0"/>
              <a:t>（</a:t>
            </a:r>
            <a:r>
              <a:rPr kumimoji="1" lang="en-US" altLang="zh-CN" sz="2000" b="1" dirty="0"/>
              <a:t>Z=U*V</a:t>
            </a:r>
            <a:r>
              <a:rPr kumimoji="1" lang="zh-CN" altLang="en-US" sz="2000" b="1" dirty="0"/>
              <a:t>）</a:t>
            </a:r>
          </a:p>
        </p:txBody>
      </p:sp>
      <p:sp>
        <p:nvSpPr>
          <p:cNvPr id="14" name="右箭头 13">
            <a:extLst>
              <a:ext uri="{FF2B5EF4-FFF2-40B4-BE49-F238E27FC236}">
                <a16:creationId xmlns:a16="http://schemas.microsoft.com/office/drawing/2014/main" id="{3EB22A3C-414F-DC46-B128-C6F1C01296DF}"/>
              </a:ext>
            </a:extLst>
          </p:cNvPr>
          <p:cNvSpPr/>
          <p:nvPr/>
        </p:nvSpPr>
        <p:spPr>
          <a:xfrm>
            <a:off x="5609286" y="3062842"/>
            <a:ext cx="1591613" cy="347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67C6E038-8D35-2A46-8EEF-3415BA88E812}"/>
              </a:ext>
            </a:extLst>
          </p:cNvPr>
          <p:cNvSpPr txBox="1"/>
          <p:nvPr/>
        </p:nvSpPr>
        <p:spPr>
          <a:xfrm>
            <a:off x="5609287" y="2735287"/>
            <a:ext cx="1428596" cy="369332"/>
          </a:xfrm>
          <a:prstGeom prst="rect">
            <a:avLst/>
          </a:prstGeom>
          <a:noFill/>
        </p:spPr>
        <p:txBody>
          <a:bodyPr wrap="none" rtlCol="0">
            <a:spAutoFit/>
          </a:bodyPr>
          <a:lstStyle/>
          <a:p>
            <a:r>
              <a:rPr kumimoji="1" lang="en-US" altLang="zh-CN" b="1" dirty="0"/>
              <a:t>Reconstruct</a:t>
            </a:r>
            <a:endParaRPr kumimoji="1" lang="zh-CN" altLang="en-US" b="1" dirty="0"/>
          </a:p>
        </p:txBody>
      </p:sp>
      <p:sp>
        <p:nvSpPr>
          <p:cNvPr id="21" name="文本框 20">
            <a:extLst>
              <a:ext uri="{FF2B5EF4-FFF2-40B4-BE49-F238E27FC236}">
                <a16:creationId xmlns:a16="http://schemas.microsoft.com/office/drawing/2014/main" id="{0BC7B9C0-9892-5F48-8FEC-784A11D935AF}"/>
              </a:ext>
            </a:extLst>
          </p:cNvPr>
          <p:cNvSpPr txBox="1"/>
          <p:nvPr/>
        </p:nvSpPr>
        <p:spPr>
          <a:xfrm>
            <a:off x="7858125" y="2735287"/>
            <a:ext cx="1324402" cy="1015663"/>
          </a:xfrm>
          <a:prstGeom prst="rect">
            <a:avLst/>
          </a:prstGeom>
          <a:noFill/>
        </p:spPr>
        <p:txBody>
          <a:bodyPr wrap="none" rtlCol="0">
            <a:spAutoFit/>
          </a:bodyPr>
          <a:lstStyle/>
          <a:p>
            <a:r>
              <a:rPr kumimoji="1" lang="en-US" altLang="zh-CN" sz="2000" b="1" dirty="0"/>
              <a:t>E</a:t>
            </a:r>
            <a:r>
              <a:rPr kumimoji="1" lang="zh-CN" altLang="en-US" sz="2000" b="1" dirty="0"/>
              <a:t> </a:t>
            </a:r>
            <a:r>
              <a:rPr kumimoji="1" lang="en-US" altLang="zh-CN" sz="2000" b="1" dirty="0"/>
              <a:t>=</a:t>
            </a:r>
            <a:r>
              <a:rPr kumimoji="1" lang="zh-CN" altLang="en-US" sz="2000" b="1" dirty="0"/>
              <a:t> </a:t>
            </a:r>
            <a:r>
              <a:rPr kumimoji="1" lang="en-US" altLang="zh-CN" sz="2000" b="1" dirty="0"/>
              <a:t>M</a:t>
            </a:r>
            <a:r>
              <a:rPr kumimoji="1" lang="zh-CN" altLang="en-US" sz="2000" b="1" dirty="0"/>
              <a:t> </a:t>
            </a:r>
            <a:r>
              <a:rPr kumimoji="1" lang="en-US" altLang="zh-CN" sz="2000" b="1" dirty="0"/>
              <a:t>-</a:t>
            </a:r>
            <a:r>
              <a:rPr kumimoji="1" lang="zh-CN" altLang="en-US" sz="2000" b="1" dirty="0"/>
              <a:t> </a:t>
            </a:r>
            <a:r>
              <a:rPr kumimoji="1" lang="en-US" altLang="zh-CN" sz="2000" b="1" dirty="0"/>
              <a:t>U</a:t>
            </a:r>
          </a:p>
          <a:p>
            <a:endParaRPr kumimoji="1" lang="en-US" altLang="zh-CN" sz="2000" b="1" dirty="0"/>
          </a:p>
          <a:p>
            <a:r>
              <a:rPr kumimoji="1" lang="en-US" altLang="zh-CN" sz="2000" b="1" dirty="0"/>
              <a:t>F</a:t>
            </a:r>
            <a:r>
              <a:rPr kumimoji="1" lang="zh-CN" altLang="en-US" sz="2000" b="1" dirty="0"/>
              <a:t> </a:t>
            </a:r>
            <a:r>
              <a:rPr kumimoji="1" lang="en-US" altLang="zh-CN" sz="2000" b="1" dirty="0"/>
              <a:t>=</a:t>
            </a:r>
            <a:r>
              <a:rPr kumimoji="1" lang="zh-CN" altLang="en-US" sz="2000" b="1" dirty="0"/>
              <a:t> </a:t>
            </a:r>
            <a:r>
              <a:rPr kumimoji="1" lang="en-US" altLang="zh-CN" sz="2000" b="1" dirty="0"/>
              <a:t>x</a:t>
            </a:r>
            <a:r>
              <a:rPr kumimoji="1" lang="zh-CN" altLang="en-US" sz="2000" b="1" dirty="0"/>
              <a:t> </a:t>
            </a:r>
            <a:r>
              <a:rPr kumimoji="1" lang="en-US" altLang="zh-CN" sz="2000" b="1" dirty="0"/>
              <a:t>-</a:t>
            </a:r>
            <a:r>
              <a:rPr kumimoji="1" lang="zh-CN" altLang="en-US" sz="2000" b="1" dirty="0"/>
              <a:t> </a:t>
            </a:r>
            <a:r>
              <a:rPr kumimoji="1" lang="en-US" altLang="zh-CN" sz="2000" b="1" dirty="0"/>
              <a:t>V</a:t>
            </a:r>
            <a:endParaRPr kumimoji="1" lang="zh-CN" altLang="en-US" sz="2000" b="1" dirty="0"/>
          </a:p>
        </p:txBody>
      </p:sp>
      <p:sp>
        <p:nvSpPr>
          <p:cNvPr id="45" name="矩形 44">
            <a:extLst>
              <a:ext uri="{FF2B5EF4-FFF2-40B4-BE49-F238E27FC236}">
                <a16:creationId xmlns:a16="http://schemas.microsoft.com/office/drawing/2014/main" id="{8A8A4849-7CD9-EF4D-A743-892FC0DC27FA}"/>
              </a:ext>
            </a:extLst>
          </p:cNvPr>
          <p:cNvSpPr/>
          <p:nvPr/>
        </p:nvSpPr>
        <p:spPr>
          <a:xfrm>
            <a:off x="7672388" y="2735287"/>
            <a:ext cx="1717850" cy="1015663"/>
          </a:xfrm>
          <a:prstGeom prst="rect">
            <a:avLst/>
          </a:prstGeom>
          <a:no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71FCD4FA-BD39-234B-A730-04F192A7A27E}"/>
              </a:ext>
            </a:extLst>
          </p:cNvPr>
          <p:cNvSpPr txBox="1"/>
          <p:nvPr/>
        </p:nvSpPr>
        <p:spPr>
          <a:xfrm>
            <a:off x="5098972" y="4303659"/>
            <a:ext cx="2816797" cy="400110"/>
          </a:xfrm>
          <a:prstGeom prst="rect">
            <a:avLst/>
          </a:prstGeom>
          <a:noFill/>
        </p:spPr>
        <p:txBody>
          <a:bodyPr wrap="none" rtlCol="0">
            <a:spAutoFit/>
          </a:bodyPr>
          <a:lstStyle/>
          <a:p>
            <a:r>
              <a:rPr kumimoji="1" lang="en-US" altLang="zh-CN" sz="2000" b="1" dirty="0"/>
              <a:t>M</a:t>
            </a:r>
            <a:r>
              <a:rPr kumimoji="1" lang="zh-CN" altLang="en-US" sz="2000" b="1" dirty="0"/>
              <a:t> * </a:t>
            </a:r>
            <a:r>
              <a:rPr kumimoji="1" lang="en-US" altLang="zh-CN" sz="2000" b="1" dirty="0"/>
              <a:t>x</a:t>
            </a:r>
            <a:r>
              <a:rPr kumimoji="1" lang="zh-CN" altLang="en-US" sz="2000" b="1" dirty="0"/>
              <a:t> </a:t>
            </a:r>
            <a:r>
              <a:rPr kumimoji="1" lang="en-US" altLang="zh-CN" sz="2000" b="1" dirty="0"/>
              <a:t>=</a:t>
            </a:r>
            <a:r>
              <a:rPr kumimoji="1" lang="zh-CN" altLang="en-US" sz="2000" b="1" dirty="0"/>
              <a:t> </a:t>
            </a:r>
            <a:r>
              <a:rPr kumimoji="1" lang="en-US" altLang="zh-CN" sz="2000" b="1" dirty="0"/>
              <a:t>(E + U)*(F + V)</a:t>
            </a:r>
          </a:p>
        </p:txBody>
      </p:sp>
      <p:sp>
        <p:nvSpPr>
          <p:cNvPr id="47" name="文本框 46">
            <a:extLst>
              <a:ext uri="{FF2B5EF4-FFF2-40B4-BE49-F238E27FC236}">
                <a16:creationId xmlns:a16="http://schemas.microsoft.com/office/drawing/2014/main" id="{67A8ADA0-75F7-B448-A723-1AED425C1ABE}"/>
              </a:ext>
            </a:extLst>
          </p:cNvPr>
          <p:cNvSpPr txBox="1"/>
          <p:nvPr/>
        </p:nvSpPr>
        <p:spPr>
          <a:xfrm>
            <a:off x="5098972" y="4643664"/>
            <a:ext cx="7215437" cy="1015663"/>
          </a:xfrm>
          <a:prstGeom prst="rect">
            <a:avLst/>
          </a:prstGeom>
          <a:noFill/>
        </p:spPr>
        <p:txBody>
          <a:bodyPr wrap="none" rtlCol="0">
            <a:spAutoFit/>
          </a:bodyPr>
          <a:lstStyle/>
          <a:p>
            <a:r>
              <a:rPr kumimoji="1" lang="en-US" altLang="zh-CN" sz="2000" b="1" dirty="0"/>
              <a:t>= EF + EV + UF + UV</a:t>
            </a:r>
          </a:p>
          <a:p>
            <a:r>
              <a:rPr kumimoji="1" lang="en-US" altLang="zh-CN" sz="2000" b="1" dirty="0"/>
              <a:t>= EF + E(&lt;V&gt;</a:t>
            </a:r>
            <a:r>
              <a:rPr kumimoji="1" lang="en-US" altLang="zh-CN" sz="2000" b="1" baseline="-25000" dirty="0"/>
              <a:t>0</a:t>
            </a:r>
            <a:r>
              <a:rPr kumimoji="1" lang="en-US" altLang="zh-CN" sz="2000" b="1" dirty="0"/>
              <a:t> + &lt;V&gt;</a:t>
            </a:r>
            <a:r>
              <a:rPr kumimoji="1" lang="en-US" altLang="zh-CN" sz="2000" b="1" baseline="-25000" dirty="0"/>
              <a:t>1</a:t>
            </a:r>
            <a:r>
              <a:rPr kumimoji="1" lang="en-US" altLang="zh-CN" sz="2000" b="1" dirty="0"/>
              <a:t>)+ (&lt;U&gt;</a:t>
            </a:r>
            <a:r>
              <a:rPr kumimoji="1" lang="en-US" altLang="zh-CN" sz="2000" b="1" baseline="-25000" dirty="0"/>
              <a:t>0</a:t>
            </a:r>
            <a:r>
              <a:rPr kumimoji="1" lang="en-US" altLang="zh-CN" sz="2000" b="1" dirty="0"/>
              <a:t> + &lt;U&gt;</a:t>
            </a:r>
            <a:r>
              <a:rPr kumimoji="1" lang="en-US" altLang="zh-CN" sz="2000" b="1" baseline="-25000" dirty="0"/>
              <a:t>1</a:t>
            </a:r>
            <a:r>
              <a:rPr kumimoji="1" lang="en-US" altLang="zh-CN" sz="2000" b="1" dirty="0"/>
              <a:t> )F + Z</a:t>
            </a:r>
          </a:p>
          <a:p>
            <a:r>
              <a:rPr kumimoji="1" lang="en-US" altLang="zh-CN" sz="2000" b="1" dirty="0"/>
              <a:t>= EF + (E&lt;V&gt;</a:t>
            </a:r>
            <a:r>
              <a:rPr kumimoji="1" lang="en-US" altLang="zh-CN" sz="2000" b="1" baseline="-25000" dirty="0"/>
              <a:t>0</a:t>
            </a:r>
            <a:r>
              <a:rPr kumimoji="1" lang="en-US" altLang="zh-CN" sz="2000" b="1" dirty="0"/>
              <a:t> + &lt;U&gt;</a:t>
            </a:r>
            <a:r>
              <a:rPr kumimoji="1" lang="en-US" altLang="zh-CN" sz="2000" b="1" baseline="-25000" dirty="0"/>
              <a:t>0</a:t>
            </a:r>
            <a:r>
              <a:rPr kumimoji="1" lang="en-US" altLang="zh-CN" sz="2000" b="1" dirty="0"/>
              <a:t>F + &lt;Z&gt;</a:t>
            </a:r>
            <a:r>
              <a:rPr kumimoji="1" lang="en-US" altLang="zh-CN" sz="2000" b="1" baseline="-25000" dirty="0"/>
              <a:t>0</a:t>
            </a:r>
            <a:r>
              <a:rPr kumimoji="1" lang="en-US" altLang="zh-CN" sz="2000" b="1" dirty="0"/>
              <a:t>) + (E&lt;V&gt;</a:t>
            </a:r>
            <a:r>
              <a:rPr kumimoji="1" lang="en-US" altLang="zh-CN" sz="2000" b="1" baseline="-25000" dirty="0"/>
              <a:t>1</a:t>
            </a:r>
            <a:r>
              <a:rPr kumimoji="1" lang="en-US" altLang="zh-CN" sz="2000" b="1" dirty="0"/>
              <a:t> + &lt;U&gt;</a:t>
            </a:r>
            <a:r>
              <a:rPr kumimoji="1" lang="en-US" altLang="zh-CN" sz="2000" b="1" baseline="-25000" dirty="0"/>
              <a:t>1</a:t>
            </a:r>
            <a:r>
              <a:rPr kumimoji="1" lang="en-US" altLang="zh-CN" sz="2000" b="1" dirty="0"/>
              <a:t>F + &lt;Z&gt;</a:t>
            </a:r>
            <a:r>
              <a:rPr kumimoji="1" lang="en-US" altLang="zh-CN" sz="2000" b="1" baseline="-25000" dirty="0"/>
              <a:t>1</a:t>
            </a:r>
            <a:r>
              <a:rPr kumimoji="1" lang="en-US" altLang="zh-CN" sz="2000" b="1" dirty="0"/>
              <a:t>)</a:t>
            </a:r>
          </a:p>
        </p:txBody>
      </p:sp>
      <p:sp>
        <p:nvSpPr>
          <p:cNvPr id="48" name="左大括号 47">
            <a:extLst>
              <a:ext uri="{FF2B5EF4-FFF2-40B4-BE49-F238E27FC236}">
                <a16:creationId xmlns:a16="http://schemas.microsoft.com/office/drawing/2014/main" id="{32A84AE3-1498-0546-919A-366665CFED0E}"/>
              </a:ext>
            </a:extLst>
          </p:cNvPr>
          <p:cNvSpPr/>
          <p:nvPr/>
        </p:nvSpPr>
        <p:spPr>
          <a:xfrm rot="16200000">
            <a:off x="5545251" y="5498095"/>
            <a:ext cx="128070" cy="39691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3C03A9D8-10EC-3B40-B539-6BAA648C9C73}"/>
              </a:ext>
            </a:extLst>
          </p:cNvPr>
          <p:cNvSpPr txBox="1"/>
          <p:nvPr/>
        </p:nvSpPr>
        <p:spPr>
          <a:xfrm>
            <a:off x="5283716" y="5846441"/>
            <a:ext cx="651140" cy="307777"/>
          </a:xfrm>
          <a:prstGeom prst="rect">
            <a:avLst/>
          </a:prstGeom>
          <a:noFill/>
        </p:spPr>
        <p:txBody>
          <a:bodyPr wrap="none" rtlCol="0">
            <a:spAutoFit/>
          </a:bodyPr>
          <a:lstStyle/>
          <a:p>
            <a:r>
              <a:rPr kumimoji="1" lang="en-US" altLang="zh-CN" sz="1400" i="1" dirty="0"/>
              <a:t>public</a:t>
            </a:r>
            <a:endParaRPr kumimoji="1" lang="zh-CN" altLang="en-US" sz="1400" i="1" dirty="0"/>
          </a:p>
        </p:txBody>
      </p:sp>
      <p:sp>
        <p:nvSpPr>
          <p:cNvPr id="50" name="左大括号 49">
            <a:extLst>
              <a:ext uri="{FF2B5EF4-FFF2-40B4-BE49-F238E27FC236}">
                <a16:creationId xmlns:a16="http://schemas.microsoft.com/office/drawing/2014/main" id="{27879358-F05D-F342-82A6-A138ED5F810A}"/>
              </a:ext>
            </a:extLst>
          </p:cNvPr>
          <p:cNvSpPr/>
          <p:nvPr/>
        </p:nvSpPr>
        <p:spPr>
          <a:xfrm rot="16200000">
            <a:off x="7422954" y="4329163"/>
            <a:ext cx="143054" cy="274976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1" name="文本框 50">
            <a:extLst>
              <a:ext uri="{FF2B5EF4-FFF2-40B4-BE49-F238E27FC236}">
                <a16:creationId xmlns:a16="http://schemas.microsoft.com/office/drawing/2014/main" id="{43AE5FB4-CB95-6F4F-8432-8C55B3AA4EC9}"/>
              </a:ext>
            </a:extLst>
          </p:cNvPr>
          <p:cNvSpPr txBox="1"/>
          <p:nvPr/>
        </p:nvSpPr>
        <p:spPr>
          <a:xfrm>
            <a:off x="7221154" y="5882861"/>
            <a:ext cx="389850" cy="307777"/>
          </a:xfrm>
          <a:prstGeom prst="rect">
            <a:avLst/>
          </a:prstGeom>
          <a:noFill/>
        </p:spPr>
        <p:txBody>
          <a:bodyPr wrap="none" rtlCol="0">
            <a:spAutoFit/>
          </a:bodyPr>
          <a:lstStyle/>
          <a:p>
            <a:r>
              <a:rPr kumimoji="1" lang="en-US" altLang="zh-CN" sz="1400" i="1" dirty="0"/>
              <a:t>C0</a:t>
            </a:r>
            <a:endParaRPr kumimoji="1" lang="zh-CN" altLang="en-US" sz="1400" i="1" dirty="0"/>
          </a:p>
        </p:txBody>
      </p:sp>
      <p:sp>
        <p:nvSpPr>
          <p:cNvPr id="52" name="左大括号 51">
            <a:extLst>
              <a:ext uri="{FF2B5EF4-FFF2-40B4-BE49-F238E27FC236}">
                <a16:creationId xmlns:a16="http://schemas.microsoft.com/office/drawing/2014/main" id="{BE75762F-E538-D044-B1A7-49C518C5EB31}"/>
              </a:ext>
            </a:extLst>
          </p:cNvPr>
          <p:cNvSpPr/>
          <p:nvPr/>
        </p:nvSpPr>
        <p:spPr>
          <a:xfrm rot="16200000">
            <a:off x="10565206" y="4359620"/>
            <a:ext cx="143054" cy="274976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FB5FECE0-0A7A-474E-87D5-4689AFDEB9A7}"/>
              </a:ext>
            </a:extLst>
          </p:cNvPr>
          <p:cNvSpPr txBox="1"/>
          <p:nvPr/>
        </p:nvSpPr>
        <p:spPr>
          <a:xfrm>
            <a:off x="10441808" y="5882860"/>
            <a:ext cx="389850" cy="307777"/>
          </a:xfrm>
          <a:prstGeom prst="rect">
            <a:avLst/>
          </a:prstGeom>
          <a:noFill/>
        </p:spPr>
        <p:txBody>
          <a:bodyPr wrap="none" rtlCol="0">
            <a:spAutoFit/>
          </a:bodyPr>
          <a:lstStyle/>
          <a:p>
            <a:r>
              <a:rPr kumimoji="1" lang="en-US" altLang="zh-CN" sz="1400" i="1" dirty="0"/>
              <a:t>C1</a:t>
            </a:r>
            <a:endParaRPr kumimoji="1" lang="zh-CN" altLang="en-US" sz="1400" i="1" dirty="0"/>
          </a:p>
        </p:txBody>
      </p:sp>
      <p:sp>
        <p:nvSpPr>
          <p:cNvPr id="54" name="圆角右箭头 53">
            <a:extLst>
              <a:ext uri="{FF2B5EF4-FFF2-40B4-BE49-F238E27FC236}">
                <a16:creationId xmlns:a16="http://schemas.microsoft.com/office/drawing/2014/main" id="{793D5AE6-075A-8042-B505-1CAD2D6D07F9}"/>
              </a:ext>
            </a:extLst>
          </p:cNvPr>
          <p:cNvSpPr/>
          <p:nvPr/>
        </p:nvSpPr>
        <p:spPr>
          <a:xfrm rot="5400000">
            <a:off x="9566330" y="3072487"/>
            <a:ext cx="1015664" cy="99637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6" name="矩形 55">
            <a:extLst>
              <a:ext uri="{FF2B5EF4-FFF2-40B4-BE49-F238E27FC236}">
                <a16:creationId xmlns:a16="http://schemas.microsoft.com/office/drawing/2014/main" id="{AA9CA943-29C2-6A46-974B-C98F01ACEF6B}"/>
              </a:ext>
            </a:extLst>
          </p:cNvPr>
          <p:cNvSpPr/>
          <p:nvPr/>
        </p:nvSpPr>
        <p:spPr>
          <a:xfrm>
            <a:off x="4998633" y="4315495"/>
            <a:ext cx="7124327" cy="1886978"/>
          </a:xfrm>
          <a:prstGeom prst="rect">
            <a:avLst/>
          </a:prstGeom>
          <a:no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57" name="图片 56">
            <a:extLst>
              <a:ext uri="{FF2B5EF4-FFF2-40B4-BE49-F238E27FC236}">
                <a16:creationId xmlns:a16="http://schemas.microsoft.com/office/drawing/2014/main" id="{29894BFC-5DBC-394A-99A4-928D3C595E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55" name="文本框 7">
            <a:extLst>
              <a:ext uri="{FF2B5EF4-FFF2-40B4-BE49-F238E27FC236}">
                <a16:creationId xmlns:a16="http://schemas.microsoft.com/office/drawing/2014/main" id="{2AD6824D-BF79-E94F-9F81-3E0E4B3F1964}"/>
              </a:ext>
            </a:extLst>
          </p:cNvPr>
          <p:cNvSpPr txBox="1"/>
          <p:nvPr/>
        </p:nvSpPr>
        <p:spPr>
          <a:xfrm>
            <a:off x="4183808" y="6530627"/>
            <a:ext cx="459443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409165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安全特征选择</a:t>
            </a:r>
            <a:endParaRPr lang="en-US" altLang="zh-CN" sz="2400" b="1" dirty="0">
              <a:solidFill>
                <a:prstClr val="black"/>
              </a:solidFill>
              <a:latin typeface="微软雅黑"/>
              <a:ea typeface="微软雅黑"/>
            </a:endParaRPr>
          </a:p>
        </p:txBody>
      </p:sp>
      <p:graphicFrame>
        <p:nvGraphicFramePr>
          <p:cNvPr id="5" name="表格 5">
            <a:extLst>
              <a:ext uri="{FF2B5EF4-FFF2-40B4-BE49-F238E27FC236}">
                <a16:creationId xmlns:a16="http://schemas.microsoft.com/office/drawing/2014/main" id="{CA387D66-06D4-8C4E-A59E-6F564CFDAEDB}"/>
              </a:ext>
            </a:extLst>
          </p:cNvPr>
          <p:cNvGraphicFramePr>
            <a:graphicFrameLocks noGrp="1"/>
          </p:cNvGraphicFramePr>
          <p:nvPr/>
        </p:nvGraphicFramePr>
        <p:xfrm>
          <a:off x="2136809" y="1071982"/>
          <a:ext cx="898724" cy="1463040"/>
        </p:xfrm>
        <a:graphic>
          <a:graphicData uri="http://schemas.openxmlformats.org/drawingml/2006/table">
            <a:tbl>
              <a:tblPr firstRow="1" bandRow="1">
                <a:tableStyleId>{5C22544A-7EE6-4342-B048-85BDC9FD1C3A}</a:tableStyleId>
              </a:tblPr>
              <a:tblGrid>
                <a:gridCol w="449362">
                  <a:extLst>
                    <a:ext uri="{9D8B030D-6E8A-4147-A177-3AD203B41FA5}">
                      <a16:colId xmlns:a16="http://schemas.microsoft.com/office/drawing/2014/main" val="900899858"/>
                    </a:ext>
                  </a:extLst>
                </a:gridCol>
                <a:gridCol w="449362">
                  <a:extLst>
                    <a:ext uri="{9D8B030D-6E8A-4147-A177-3AD203B41FA5}">
                      <a16:colId xmlns:a16="http://schemas.microsoft.com/office/drawing/2014/main" val="1399605882"/>
                    </a:ext>
                  </a:extLst>
                </a:gridCol>
              </a:tblGrid>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203135325"/>
                  </a:ext>
                </a:extLst>
              </a:tr>
              <a:tr h="29714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860165140"/>
                  </a:ext>
                </a:extLst>
              </a:tr>
              <a:tr h="29714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4220983304"/>
                  </a:ext>
                </a:extLst>
              </a:tr>
              <a:tr h="29714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459972994"/>
                  </a:ext>
                </a:extLst>
              </a:tr>
            </a:tbl>
          </a:graphicData>
        </a:graphic>
      </p:graphicFrame>
      <p:graphicFrame>
        <p:nvGraphicFramePr>
          <p:cNvPr id="35" name="表格 5">
            <a:extLst>
              <a:ext uri="{FF2B5EF4-FFF2-40B4-BE49-F238E27FC236}">
                <a16:creationId xmlns:a16="http://schemas.microsoft.com/office/drawing/2014/main" id="{1BB86A35-7F2C-5A4E-A5B6-ED7AC2D513DF}"/>
              </a:ext>
            </a:extLst>
          </p:cNvPr>
          <p:cNvGraphicFramePr>
            <a:graphicFrameLocks noGrp="1"/>
          </p:cNvGraphicFramePr>
          <p:nvPr/>
        </p:nvGraphicFramePr>
        <p:xfrm>
          <a:off x="2154756" y="3342354"/>
          <a:ext cx="898724" cy="1463040"/>
        </p:xfrm>
        <a:graphic>
          <a:graphicData uri="http://schemas.openxmlformats.org/drawingml/2006/table">
            <a:tbl>
              <a:tblPr firstRow="1" bandRow="1">
                <a:tableStyleId>{5C22544A-7EE6-4342-B048-85BDC9FD1C3A}</a:tableStyleId>
              </a:tblPr>
              <a:tblGrid>
                <a:gridCol w="449362">
                  <a:extLst>
                    <a:ext uri="{9D8B030D-6E8A-4147-A177-3AD203B41FA5}">
                      <a16:colId xmlns:a16="http://schemas.microsoft.com/office/drawing/2014/main" val="900899858"/>
                    </a:ext>
                  </a:extLst>
                </a:gridCol>
                <a:gridCol w="449362">
                  <a:extLst>
                    <a:ext uri="{9D8B030D-6E8A-4147-A177-3AD203B41FA5}">
                      <a16:colId xmlns:a16="http://schemas.microsoft.com/office/drawing/2014/main" val="1399605882"/>
                    </a:ext>
                  </a:extLst>
                </a:gridCol>
              </a:tblGrid>
              <a:tr h="20181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203135325"/>
                  </a:ext>
                </a:extLst>
              </a:tr>
              <a:tr h="25290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860165140"/>
                  </a:ext>
                </a:extLst>
              </a:tr>
              <a:tr h="25290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4220983304"/>
                  </a:ext>
                </a:extLst>
              </a:tr>
              <a:tr h="25290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459972994"/>
                  </a:ext>
                </a:extLst>
              </a:tr>
            </a:tbl>
          </a:graphicData>
        </a:graphic>
      </p:graphicFrame>
      <p:graphicFrame>
        <p:nvGraphicFramePr>
          <p:cNvPr id="36" name="表格 5">
            <a:extLst>
              <a:ext uri="{FF2B5EF4-FFF2-40B4-BE49-F238E27FC236}">
                <a16:creationId xmlns:a16="http://schemas.microsoft.com/office/drawing/2014/main" id="{7885B5A5-094E-4E4E-AA20-00C92302CA10}"/>
              </a:ext>
            </a:extLst>
          </p:cNvPr>
          <p:cNvGraphicFramePr>
            <a:graphicFrameLocks noGrp="1"/>
          </p:cNvGraphicFramePr>
          <p:nvPr/>
        </p:nvGraphicFramePr>
        <p:xfrm>
          <a:off x="3845429" y="1437742"/>
          <a:ext cx="449362" cy="731520"/>
        </p:xfrm>
        <a:graphic>
          <a:graphicData uri="http://schemas.openxmlformats.org/drawingml/2006/table">
            <a:tbl>
              <a:tblPr firstRow="1" bandRow="1">
                <a:tableStyleId>{5C22544A-7EE6-4342-B048-85BDC9FD1C3A}</a:tableStyleId>
              </a:tblPr>
              <a:tblGrid>
                <a:gridCol w="449362">
                  <a:extLst>
                    <a:ext uri="{9D8B030D-6E8A-4147-A177-3AD203B41FA5}">
                      <a16:colId xmlns:a16="http://schemas.microsoft.com/office/drawing/2014/main" val="900899858"/>
                    </a:ext>
                  </a:extLst>
                </a:gridCol>
              </a:tblGrid>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203135325"/>
                  </a:ext>
                </a:extLst>
              </a:tr>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860165140"/>
                  </a:ext>
                </a:extLst>
              </a:tr>
            </a:tbl>
          </a:graphicData>
        </a:graphic>
      </p:graphicFrame>
      <p:graphicFrame>
        <p:nvGraphicFramePr>
          <p:cNvPr id="38" name="表格 5">
            <a:extLst>
              <a:ext uri="{FF2B5EF4-FFF2-40B4-BE49-F238E27FC236}">
                <a16:creationId xmlns:a16="http://schemas.microsoft.com/office/drawing/2014/main" id="{39128784-EA03-FF45-9869-E8AB3E6C82AD}"/>
              </a:ext>
            </a:extLst>
          </p:cNvPr>
          <p:cNvGraphicFramePr>
            <a:graphicFrameLocks noGrp="1"/>
          </p:cNvGraphicFramePr>
          <p:nvPr/>
        </p:nvGraphicFramePr>
        <p:xfrm>
          <a:off x="3851545" y="3708509"/>
          <a:ext cx="449362" cy="731520"/>
        </p:xfrm>
        <a:graphic>
          <a:graphicData uri="http://schemas.openxmlformats.org/drawingml/2006/table">
            <a:tbl>
              <a:tblPr firstRow="1" bandRow="1">
                <a:tableStyleId>{5C22544A-7EE6-4342-B048-85BDC9FD1C3A}</a:tableStyleId>
              </a:tblPr>
              <a:tblGrid>
                <a:gridCol w="449362">
                  <a:extLst>
                    <a:ext uri="{9D8B030D-6E8A-4147-A177-3AD203B41FA5}">
                      <a16:colId xmlns:a16="http://schemas.microsoft.com/office/drawing/2014/main" val="900899858"/>
                    </a:ext>
                  </a:extLst>
                </a:gridCol>
              </a:tblGrid>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1203135325"/>
                  </a:ext>
                </a:extLst>
              </a:tr>
              <a:tr h="29714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lumOff val="10000"/>
                      </a:schemeClr>
                    </a:solidFill>
                  </a:tcPr>
                </a:tc>
                <a:extLst>
                  <a:ext uri="{0D108BD9-81ED-4DB2-BD59-A6C34878D82A}">
                    <a16:rowId xmlns:a16="http://schemas.microsoft.com/office/drawing/2014/main" val="860165140"/>
                  </a:ext>
                </a:extLst>
              </a:tr>
            </a:tbl>
          </a:graphicData>
        </a:graphic>
      </p:graphicFrame>
      <p:pic>
        <p:nvPicPr>
          <p:cNvPr id="8" name="图形 7" descr="云 纯色填充">
            <a:extLst>
              <a:ext uri="{FF2B5EF4-FFF2-40B4-BE49-F238E27FC236}">
                <a16:creationId xmlns:a16="http://schemas.microsoft.com/office/drawing/2014/main" id="{406B5721-EDB9-764C-A084-110537C6FD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383" y="1470923"/>
            <a:ext cx="914400" cy="914400"/>
          </a:xfrm>
          <a:prstGeom prst="rect">
            <a:avLst/>
          </a:prstGeom>
        </p:spPr>
      </p:pic>
      <p:pic>
        <p:nvPicPr>
          <p:cNvPr id="39" name="图形 38" descr="云 纯色填充">
            <a:extLst>
              <a:ext uri="{FF2B5EF4-FFF2-40B4-BE49-F238E27FC236}">
                <a16:creationId xmlns:a16="http://schemas.microsoft.com/office/drawing/2014/main" id="{B8BDE2C2-EE10-8642-A751-F6C829C8CC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383" y="3630350"/>
            <a:ext cx="914400" cy="9144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6CA8429-3ED8-834B-BD94-9310305C0A24}"/>
                  </a:ext>
                </a:extLst>
              </p:cNvPr>
              <p:cNvSpPr txBox="1"/>
              <p:nvPr/>
            </p:nvSpPr>
            <p:spPr>
              <a:xfrm>
                <a:off x="1047401" y="2393601"/>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dirty="0" smtClean="0">
                              <a:latin typeface="Cambria Math" panose="02040503050406030204" pitchFamily="18" charset="0"/>
                            </a:rPr>
                          </m:ctrlPr>
                        </m:sSubPr>
                        <m:e>
                          <m:r>
                            <m:rPr>
                              <m:sty m:val="p"/>
                            </m:rPr>
                            <a:rPr kumimoji="1" lang="en-US" altLang="zh-CN" i="1" dirty="0">
                              <a:latin typeface="Cambria Math" panose="02040503050406030204" pitchFamily="18" charset="0"/>
                            </a:rPr>
                            <m:t>C</m:t>
                          </m:r>
                        </m:e>
                        <m:sub>
                          <m:r>
                            <a:rPr kumimoji="1" lang="en-US" altLang="zh-CN" b="0" i="1" dirty="0" smtClean="0">
                              <a:latin typeface="Cambria Math" panose="02040503050406030204" pitchFamily="18" charset="0"/>
                            </a:rPr>
                            <m:t>0</m:t>
                          </m:r>
                        </m:sub>
                      </m:sSub>
                    </m:oMath>
                  </m:oMathPara>
                </a14:m>
                <a:endParaRPr kumimoji="1" lang="zh-CN" altLang="en-US" dirty="0"/>
              </a:p>
            </p:txBody>
          </p:sp>
        </mc:Choice>
        <mc:Fallback xmlns="">
          <p:sp>
            <p:nvSpPr>
              <p:cNvPr id="9" name="文本框 8">
                <a:extLst>
                  <a:ext uri="{FF2B5EF4-FFF2-40B4-BE49-F238E27FC236}">
                    <a16:creationId xmlns:a16="http://schemas.microsoft.com/office/drawing/2014/main" id="{16CA8429-3ED8-834B-BD94-9310305C0A24}"/>
                  </a:ext>
                </a:extLst>
              </p:cNvPr>
              <p:cNvSpPr txBox="1">
                <a:spLocks noRot="1" noChangeAspect="1" noMove="1" noResize="1" noEditPoints="1" noAdjustHandles="1" noChangeArrowheads="1" noChangeShapeType="1" noTextEdit="1"/>
              </p:cNvSpPr>
              <p:nvPr/>
            </p:nvSpPr>
            <p:spPr>
              <a:xfrm>
                <a:off x="1047401" y="2393601"/>
                <a:ext cx="48436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5E01E73-B41A-8143-AD36-266033BB29FE}"/>
                  </a:ext>
                </a:extLst>
              </p:cNvPr>
              <p:cNvSpPr txBox="1"/>
              <p:nvPr/>
            </p:nvSpPr>
            <p:spPr>
              <a:xfrm>
                <a:off x="1047401" y="4360440"/>
                <a:ext cx="479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dirty="0" smtClean="0">
                              <a:latin typeface="Cambria Math" panose="02040503050406030204" pitchFamily="18" charset="0"/>
                            </a:rPr>
                          </m:ctrlPr>
                        </m:sSubPr>
                        <m:e>
                          <m:r>
                            <m:rPr>
                              <m:sty m:val="p"/>
                            </m:rPr>
                            <a:rPr kumimoji="1" lang="en-US" altLang="zh-CN" i="1" dirty="0">
                              <a:latin typeface="Cambria Math" panose="02040503050406030204" pitchFamily="18" charset="0"/>
                            </a:rPr>
                            <m:t>C</m:t>
                          </m:r>
                        </m:e>
                        <m:sub>
                          <m:r>
                            <a:rPr kumimoji="1" lang="en-US" altLang="zh-CN" b="0" i="1" dirty="0" smtClean="0">
                              <a:latin typeface="Cambria Math" panose="02040503050406030204" pitchFamily="18" charset="0"/>
                            </a:rPr>
                            <m:t>1</m:t>
                          </m:r>
                        </m:sub>
                      </m:sSub>
                    </m:oMath>
                  </m:oMathPara>
                </a14:m>
                <a:endParaRPr kumimoji="1" lang="zh-CN" altLang="en-US" dirty="0"/>
              </a:p>
            </p:txBody>
          </p:sp>
        </mc:Choice>
        <mc:Fallback xmlns="">
          <p:sp>
            <p:nvSpPr>
              <p:cNvPr id="40" name="文本框 39">
                <a:extLst>
                  <a:ext uri="{FF2B5EF4-FFF2-40B4-BE49-F238E27FC236}">
                    <a16:creationId xmlns:a16="http://schemas.microsoft.com/office/drawing/2014/main" id="{85E01E73-B41A-8143-AD36-266033BB29FE}"/>
                  </a:ext>
                </a:extLst>
              </p:cNvPr>
              <p:cNvSpPr txBox="1">
                <a:spLocks noRot="1" noChangeAspect="1" noMove="1" noResize="1" noEditPoints="1" noAdjustHandles="1" noChangeArrowheads="1" noChangeShapeType="1" noTextEdit="1"/>
              </p:cNvSpPr>
              <p:nvPr/>
            </p:nvSpPr>
            <p:spPr>
              <a:xfrm>
                <a:off x="1047401" y="4360440"/>
                <a:ext cx="479041" cy="369332"/>
              </a:xfrm>
              <a:prstGeom prst="rect">
                <a:avLst/>
              </a:prstGeom>
              <a:blipFill>
                <a:blip r:embed="rId6"/>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4066AA8-EE8F-9C46-AEC6-299E2EB48CD0}"/>
              </a:ext>
            </a:extLst>
          </p:cNvPr>
          <p:cNvSpPr txBox="1"/>
          <p:nvPr/>
        </p:nvSpPr>
        <p:spPr>
          <a:xfrm>
            <a:off x="1961801" y="2762933"/>
            <a:ext cx="1248740" cy="276999"/>
          </a:xfrm>
          <a:prstGeom prst="rect">
            <a:avLst/>
          </a:prstGeom>
          <a:noFill/>
        </p:spPr>
        <p:txBody>
          <a:bodyPr wrap="none" lIns="0" tIns="0" rIns="0" bIns="0" rtlCol="0">
            <a:spAutoFit/>
          </a:bodyPr>
          <a:lstStyle/>
          <a:p>
            <a:r>
              <a:rPr kumimoji="1" lang="en-US" altLang="zh-CN" i="1" dirty="0"/>
              <a:t>&lt;M&gt;</a:t>
            </a:r>
            <a:r>
              <a:rPr kumimoji="1" lang="en-US" altLang="zh-CN" i="1" baseline="-25000" dirty="0"/>
              <a:t>0</a:t>
            </a:r>
            <a:r>
              <a:rPr kumimoji="1" lang="en-US" altLang="zh-CN" i="1" dirty="0"/>
              <a:t>-&lt;U&gt;</a:t>
            </a:r>
            <a:r>
              <a:rPr kumimoji="1" lang="en-US" altLang="zh-CN" i="1" baseline="-25000" dirty="0"/>
              <a:t>0</a:t>
            </a:r>
            <a:endParaRPr kumimoji="1" lang="zh-CN" altLang="en-US" i="1" dirty="0"/>
          </a:p>
        </p:txBody>
      </p:sp>
      <p:sp>
        <p:nvSpPr>
          <p:cNvPr id="41" name="文本框 40">
            <a:extLst>
              <a:ext uri="{FF2B5EF4-FFF2-40B4-BE49-F238E27FC236}">
                <a16:creationId xmlns:a16="http://schemas.microsoft.com/office/drawing/2014/main" id="{596BA534-C241-5646-A58A-87F378BBEE96}"/>
              </a:ext>
            </a:extLst>
          </p:cNvPr>
          <p:cNvSpPr txBox="1"/>
          <p:nvPr/>
        </p:nvSpPr>
        <p:spPr>
          <a:xfrm>
            <a:off x="3619820" y="2735287"/>
            <a:ext cx="1136530" cy="276999"/>
          </a:xfrm>
          <a:prstGeom prst="rect">
            <a:avLst/>
          </a:prstGeom>
          <a:noFill/>
        </p:spPr>
        <p:txBody>
          <a:bodyPr wrap="none" lIns="0" tIns="0" rIns="0" bIns="0" rtlCol="0">
            <a:spAutoFit/>
          </a:bodyPr>
          <a:lstStyle/>
          <a:p>
            <a:r>
              <a:rPr kumimoji="1" lang="en-US" altLang="zh-CN" dirty="0"/>
              <a:t>&lt;x&gt;</a:t>
            </a:r>
            <a:r>
              <a:rPr kumimoji="1" lang="en-US" altLang="zh-CN" baseline="-25000" dirty="0"/>
              <a:t>0</a:t>
            </a:r>
            <a:r>
              <a:rPr kumimoji="1" lang="en-US" altLang="zh-CN" dirty="0"/>
              <a:t>-&lt;V&gt;</a:t>
            </a:r>
            <a:r>
              <a:rPr kumimoji="1" lang="en-US" altLang="zh-CN" baseline="-25000" dirty="0"/>
              <a:t>0</a:t>
            </a:r>
            <a:endParaRPr kumimoji="1" lang="zh-CN" altLang="en-US" dirty="0"/>
          </a:p>
        </p:txBody>
      </p:sp>
      <p:sp>
        <p:nvSpPr>
          <p:cNvPr id="42" name="文本框 41">
            <a:extLst>
              <a:ext uri="{FF2B5EF4-FFF2-40B4-BE49-F238E27FC236}">
                <a16:creationId xmlns:a16="http://schemas.microsoft.com/office/drawing/2014/main" id="{5B9A9D86-E7C3-594E-BCE9-A8C5D6BF64A4}"/>
              </a:ext>
            </a:extLst>
          </p:cNvPr>
          <p:cNvSpPr txBox="1"/>
          <p:nvPr/>
        </p:nvSpPr>
        <p:spPr>
          <a:xfrm>
            <a:off x="1899284" y="5107816"/>
            <a:ext cx="1248740" cy="276999"/>
          </a:xfrm>
          <a:prstGeom prst="rect">
            <a:avLst/>
          </a:prstGeom>
          <a:noFill/>
        </p:spPr>
        <p:txBody>
          <a:bodyPr wrap="none" lIns="0" tIns="0" rIns="0" bIns="0" rtlCol="0">
            <a:spAutoFit/>
          </a:bodyPr>
          <a:lstStyle/>
          <a:p>
            <a:r>
              <a:rPr kumimoji="1" lang="en-US" altLang="zh-CN" dirty="0"/>
              <a:t>&lt;M&gt;</a:t>
            </a:r>
            <a:r>
              <a:rPr kumimoji="1" lang="en-US" altLang="zh-CN" baseline="-25000" dirty="0"/>
              <a:t>1</a:t>
            </a:r>
            <a:r>
              <a:rPr kumimoji="1" lang="en-US" altLang="zh-CN" dirty="0"/>
              <a:t>-&lt;U&gt;</a:t>
            </a:r>
            <a:r>
              <a:rPr kumimoji="1" lang="en-US" altLang="zh-CN" baseline="-25000" dirty="0"/>
              <a:t>1</a:t>
            </a:r>
            <a:endParaRPr kumimoji="1" lang="zh-CN" altLang="en-US" dirty="0"/>
          </a:p>
        </p:txBody>
      </p:sp>
      <p:sp>
        <p:nvSpPr>
          <p:cNvPr id="43" name="文本框 42">
            <a:extLst>
              <a:ext uri="{FF2B5EF4-FFF2-40B4-BE49-F238E27FC236}">
                <a16:creationId xmlns:a16="http://schemas.microsoft.com/office/drawing/2014/main" id="{C403A30F-E596-1249-B687-967C956C3BF2}"/>
              </a:ext>
            </a:extLst>
          </p:cNvPr>
          <p:cNvSpPr txBox="1"/>
          <p:nvPr/>
        </p:nvSpPr>
        <p:spPr>
          <a:xfrm>
            <a:off x="3664009" y="5120485"/>
            <a:ext cx="1136530" cy="276999"/>
          </a:xfrm>
          <a:prstGeom prst="rect">
            <a:avLst/>
          </a:prstGeom>
          <a:noFill/>
        </p:spPr>
        <p:txBody>
          <a:bodyPr wrap="none" lIns="0" tIns="0" rIns="0" bIns="0" rtlCol="0">
            <a:spAutoFit/>
          </a:bodyPr>
          <a:lstStyle/>
          <a:p>
            <a:r>
              <a:rPr kumimoji="1" lang="en-US" altLang="zh-CN" dirty="0"/>
              <a:t>&lt;x&gt;</a:t>
            </a:r>
            <a:r>
              <a:rPr kumimoji="1" lang="en-US" altLang="zh-CN" baseline="-25000" dirty="0"/>
              <a:t>1</a:t>
            </a:r>
            <a:r>
              <a:rPr kumimoji="1" lang="en-US" altLang="zh-CN" dirty="0"/>
              <a:t>-&lt;V&gt;</a:t>
            </a:r>
            <a:r>
              <a:rPr kumimoji="1" lang="en-US" altLang="zh-CN" baseline="-25000" dirty="0"/>
              <a:t>1</a:t>
            </a:r>
            <a:endParaRPr kumimoji="1" lang="zh-CN" altLang="en-US" dirty="0"/>
          </a:p>
        </p:txBody>
      </p:sp>
      <p:sp>
        <p:nvSpPr>
          <p:cNvPr id="11" name="右弧形箭头 10">
            <a:extLst>
              <a:ext uri="{FF2B5EF4-FFF2-40B4-BE49-F238E27FC236}">
                <a16:creationId xmlns:a16="http://schemas.microsoft.com/office/drawing/2014/main" id="{3A5D8556-F38E-264E-B36A-ABBADF9D900C}"/>
              </a:ext>
            </a:extLst>
          </p:cNvPr>
          <p:cNvSpPr/>
          <p:nvPr/>
        </p:nvSpPr>
        <p:spPr>
          <a:xfrm>
            <a:off x="70098" y="2393601"/>
            <a:ext cx="696028" cy="1779458"/>
          </a:xfrm>
          <a:prstGeom prst="curvedRightArrow">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4" name="右弧形箭头 43">
            <a:extLst>
              <a:ext uri="{FF2B5EF4-FFF2-40B4-BE49-F238E27FC236}">
                <a16:creationId xmlns:a16="http://schemas.microsoft.com/office/drawing/2014/main" id="{D82ACC5E-6021-5E48-81C3-D560884C6180}"/>
              </a:ext>
            </a:extLst>
          </p:cNvPr>
          <p:cNvSpPr/>
          <p:nvPr/>
        </p:nvSpPr>
        <p:spPr>
          <a:xfrm rot="10800000">
            <a:off x="4719660" y="2169262"/>
            <a:ext cx="696027" cy="2014845"/>
          </a:xfrm>
          <a:prstGeom prst="curvedRightArrow">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a:extLst>
              <a:ext uri="{FF2B5EF4-FFF2-40B4-BE49-F238E27FC236}">
                <a16:creationId xmlns:a16="http://schemas.microsoft.com/office/drawing/2014/main" id="{A99B9D78-6463-624A-9777-9D93CD96ABB1}"/>
              </a:ext>
            </a:extLst>
          </p:cNvPr>
          <p:cNvSpPr txBox="1"/>
          <p:nvPr/>
        </p:nvSpPr>
        <p:spPr>
          <a:xfrm>
            <a:off x="5609286" y="1216212"/>
            <a:ext cx="2712602"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b="1" dirty="0"/>
              <a:t>Beaver</a:t>
            </a:r>
            <a:r>
              <a:rPr kumimoji="1" lang="zh-CN" altLang="en-US" sz="2400" b="1" dirty="0"/>
              <a:t> </a:t>
            </a:r>
            <a:r>
              <a:rPr kumimoji="1" lang="en-US" altLang="zh-CN" sz="2400" b="1" dirty="0"/>
              <a:t>Tripes</a:t>
            </a:r>
            <a:r>
              <a:rPr kumimoji="1" lang="zh-CN" altLang="en-US" sz="2400" b="1" dirty="0"/>
              <a:t>：</a:t>
            </a:r>
          </a:p>
        </p:txBody>
      </p:sp>
      <p:sp>
        <p:nvSpPr>
          <p:cNvPr id="13" name="文本框 12">
            <a:extLst>
              <a:ext uri="{FF2B5EF4-FFF2-40B4-BE49-F238E27FC236}">
                <a16:creationId xmlns:a16="http://schemas.microsoft.com/office/drawing/2014/main" id="{D70CA5F0-B6F1-FA40-8471-41F61441ABC9}"/>
              </a:ext>
            </a:extLst>
          </p:cNvPr>
          <p:cNvSpPr txBox="1"/>
          <p:nvPr/>
        </p:nvSpPr>
        <p:spPr>
          <a:xfrm>
            <a:off x="8143743" y="1270868"/>
            <a:ext cx="2492990" cy="400110"/>
          </a:xfrm>
          <a:prstGeom prst="rect">
            <a:avLst/>
          </a:prstGeom>
          <a:noFill/>
        </p:spPr>
        <p:txBody>
          <a:bodyPr wrap="none" rtlCol="0">
            <a:spAutoFit/>
          </a:bodyPr>
          <a:lstStyle/>
          <a:p>
            <a:r>
              <a:rPr kumimoji="1" lang="en-US" altLang="zh-CN" sz="2000" b="1" dirty="0"/>
              <a:t>U</a:t>
            </a:r>
            <a:r>
              <a:rPr kumimoji="1" lang="zh-CN" altLang="en-US" sz="2000" b="1" dirty="0"/>
              <a:t>，</a:t>
            </a:r>
            <a:r>
              <a:rPr kumimoji="1" lang="en-US" altLang="zh-CN" sz="2000" b="1" dirty="0"/>
              <a:t>V</a:t>
            </a:r>
            <a:r>
              <a:rPr kumimoji="1" lang="zh-CN" altLang="en-US" sz="2000" b="1" dirty="0"/>
              <a:t>，</a:t>
            </a:r>
            <a:r>
              <a:rPr kumimoji="1" lang="en-US" altLang="zh-CN" sz="2000" b="1" dirty="0"/>
              <a:t>Z</a:t>
            </a:r>
            <a:r>
              <a:rPr kumimoji="1" lang="zh-CN" altLang="en-US" sz="2000" b="1" dirty="0"/>
              <a:t>（</a:t>
            </a:r>
            <a:r>
              <a:rPr kumimoji="1" lang="en-US" altLang="zh-CN" sz="2000" b="1" dirty="0"/>
              <a:t>Z=U*V</a:t>
            </a:r>
            <a:r>
              <a:rPr kumimoji="1" lang="zh-CN" altLang="en-US" sz="2000" b="1" dirty="0"/>
              <a:t>）</a:t>
            </a:r>
          </a:p>
        </p:txBody>
      </p:sp>
      <p:pic>
        <p:nvPicPr>
          <p:cNvPr id="57" name="图片 56">
            <a:extLst>
              <a:ext uri="{FF2B5EF4-FFF2-40B4-BE49-F238E27FC236}">
                <a16:creationId xmlns:a16="http://schemas.microsoft.com/office/drawing/2014/main" id="{29894BFC-5DBC-394A-99A4-928D3C595E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pic>
        <p:nvPicPr>
          <p:cNvPr id="2" name="图片 1">
            <a:extLst>
              <a:ext uri="{FF2B5EF4-FFF2-40B4-BE49-F238E27FC236}">
                <a16:creationId xmlns:a16="http://schemas.microsoft.com/office/drawing/2014/main" id="{A28D028E-1E2A-3A4A-A483-6A545C335D9B}"/>
              </a:ext>
            </a:extLst>
          </p:cNvPr>
          <p:cNvPicPr>
            <a:picLocks noChangeAspect="1"/>
          </p:cNvPicPr>
          <p:nvPr/>
        </p:nvPicPr>
        <p:blipFill>
          <a:blip r:embed="rId8"/>
          <a:stretch>
            <a:fillRect/>
          </a:stretch>
        </p:blipFill>
        <p:spPr>
          <a:xfrm>
            <a:off x="5552826" y="2951773"/>
            <a:ext cx="6512616" cy="2786698"/>
          </a:xfrm>
          <a:prstGeom prst="rect">
            <a:avLst/>
          </a:prstGeom>
        </p:spPr>
      </p:pic>
      <p:pic>
        <p:nvPicPr>
          <p:cNvPr id="3" name="图片 2">
            <a:extLst>
              <a:ext uri="{FF2B5EF4-FFF2-40B4-BE49-F238E27FC236}">
                <a16:creationId xmlns:a16="http://schemas.microsoft.com/office/drawing/2014/main" id="{C85DBFBC-6D22-1443-8612-864B9EC2B3BE}"/>
              </a:ext>
            </a:extLst>
          </p:cNvPr>
          <p:cNvPicPr>
            <a:picLocks noChangeAspect="1"/>
          </p:cNvPicPr>
          <p:nvPr/>
        </p:nvPicPr>
        <p:blipFill>
          <a:blip r:embed="rId9"/>
          <a:stretch>
            <a:fillRect/>
          </a:stretch>
        </p:blipFill>
        <p:spPr>
          <a:xfrm>
            <a:off x="5728051" y="2452884"/>
            <a:ext cx="3884579" cy="400597"/>
          </a:xfrm>
          <a:prstGeom prst="rect">
            <a:avLst/>
          </a:prstGeom>
        </p:spPr>
      </p:pic>
      <p:sp>
        <p:nvSpPr>
          <p:cNvPr id="25" name="文本框 7">
            <a:extLst>
              <a:ext uri="{FF2B5EF4-FFF2-40B4-BE49-F238E27FC236}">
                <a16:creationId xmlns:a16="http://schemas.microsoft.com/office/drawing/2014/main" id="{1572851B-4659-1A4B-AAAF-C5373EF4C1EA}"/>
              </a:ext>
            </a:extLst>
          </p:cNvPr>
          <p:cNvSpPr txBox="1"/>
          <p:nvPr/>
        </p:nvSpPr>
        <p:spPr>
          <a:xfrm>
            <a:off x="4183808" y="6530627"/>
            <a:ext cx="395993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14657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安全特征选择（改进</a:t>
            </a:r>
            <a:r>
              <a:rPr lang="zh-CN" altLang="en-US" sz="2400" dirty="0">
                <a:solidFill>
                  <a:prstClr val="black"/>
                </a:solidFill>
                <a:latin typeface="微软雅黑"/>
                <a:ea typeface="微软雅黑"/>
              </a:rPr>
              <a:t>）</a:t>
            </a:r>
            <a:endParaRPr lang="en-US" altLang="zh-CN" sz="2400" b="1" dirty="0">
              <a:solidFill>
                <a:prstClr val="black"/>
              </a:solidFill>
              <a:latin typeface="微软雅黑"/>
              <a:ea typeface="微软雅黑"/>
            </a:endParaRPr>
          </a:p>
        </p:txBody>
      </p:sp>
      <p:sp>
        <p:nvSpPr>
          <p:cNvPr id="3" name="文本框 2">
            <a:extLst>
              <a:ext uri="{FF2B5EF4-FFF2-40B4-BE49-F238E27FC236}">
                <a16:creationId xmlns:a16="http://schemas.microsoft.com/office/drawing/2014/main" id="{478F1954-51F2-6E42-AC97-ACF39F3650D1}"/>
              </a:ext>
            </a:extLst>
          </p:cNvPr>
          <p:cNvSpPr txBox="1"/>
          <p:nvPr/>
        </p:nvSpPr>
        <p:spPr>
          <a:xfrm>
            <a:off x="61758" y="1422025"/>
            <a:ext cx="5525872" cy="369332"/>
          </a:xfrm>
          <a:prstGeom prst="rect">
            <a:avLst/>
          </a:prstGeom>
          <a:noFill/>
        </p:spPr>
        <p:txBody>
          <a:bodyPr wrap="none" rtlCol="0">
            <a:spAutoFit/>
          </a:bodyPr>
          <a:lstStyle/>
          <a:p>
            <a:r>
              <a:rPr kumimoji="1" lang="zh-CN" altLang="en-US" b="1" dirty="0"/>
              <a:t>问题</a:t>
            </a:r>
            <a:r>
              <a:rPr kumimoji="1" lang="zh-CN" altLang="en-US" dirty="0"/>
              <a:t>：矩阵乘法所造成，协议有</a:t>
            </a:r>
            <a:r>
              <a:rPr kumimoji="1" lang="en-US" altLang="zh-CN" dirty="0"/>
              <a:t>O(m*n)</a:t>
            </a:r>
            <a:r>
              <a:rPr kumimoji="1" lang="zh-CN" altLang="en-US" dirty="0"/>
              <a:t>的时间复杂度</a:t>
            </a:r>
          </a:p>
        </p:txBody>
      </p:sp>
      <p:pic>
        <p:nvPicPr>
          <p:cNvPr id="13" name="Picture 2">
            <a:extLst>
              <a:ext uri="{FF2B5EF4-FFF2-40B4-BE49-F238E27FC236}">
                <a16:creationId xmlns:a16="http://schemas.microsoft.com/office/drawing/2014/main" id="{6BE70F78-38A2-3F48-AA4A-7A94D644D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73" t="4762" r="6077" b="16065"/>
          <a:stretch/>
        </p:blipFill>
        <p:spPr bwMode="auto">
          <a:xfrm>
            <a:off x="8083114" y="2617196"/>
            <a:ext cx="3996384" cy="21215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58C6B755-3458-CB40-8910-28D01974ED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8" r="78" b="82405"/>
          <a:stretch/>
        </p:blipFill>
        <p:spPr bwMode="auto">
          <a:xfrm>
            <a:off x="5455670" y="1100136"/>
            <a:ext cx="6736330" cy="726262"/>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D88ADB03-C341-2040-B45A-F8535ECB1CCF}"/>
              </a:ext>
            </a:extLst>
          </p:cNvPr>
          <p:cNvPicPr>
            <a:picLocks noChangeAspect="1"/>
          </p:cNvPicPr>
          <p:nvPr/>
        </p:nvPicPr>
        <p:blipFill>
          <a:blip r:embed="rId5"/>
          <a:stretch>
            <a:fillRect/>
          </a:stretch>
        </p:blipFill>
        <p:spPr>
          <a:xfrm>
            <a:off x="379960" y="2334703"/>
            <a:ext cx="3316207" cy="2068414"/>
          </a:xfrm>
          <a:prstGeom prst="rect">
            <a:avLst/>
          </a:prstGeom>
        </p:spPr>
      </p:pic>
      <p:pic>
        <p:nvPicPr>
          <p:cNvPr id="18" name="图片 17">
            <a:extLst>
              <a:ext uri="{FF2B5EF4-FFF2-40B4-BE49-F238E27FC236}">
                <a16:creationId xmlns:a16="http://schemas.microsoft.com/office/drawing/2014/main" id="{19411007-E808-4D42-992A-E789F3BF2E79}"/>
              </a:ext>
            </a:extLst>
          </p:cNvPr>
          <p:cNvPicPr>
            <a:picLocks noChangeAspect="1"/>
          </p:cNvPicPr>
          <p:nvPr/>
        </p:nvPicPr>
        <p:blipFill>
          <a:blip r:embed="rId6"/>
          <a:stretch>
            <a:fillRect/>
          </a:stretch>
        </p:blipFill>
        <p:spPr>
          <a:xfrm>
            <a:off x="1045653" y="4527857"/>
            <a:ext cx="368300" cy="317500"/>
          </a:xfrm>
          <a:prstGeom prst="rect">
            <a:avLst/>
          </a:prstGeom>
        </p:spPr>
      </p:pic>
      <p:pic>
        <p:nvPicPr>
          <p:cNvPr id="19" name="图片 18">
            <a:extLst>
              <a:ext uri="{FF2B5EF4-FFF2-40B4-BE49-F238E27FC236}">
                <a16:creationId xmlns:a16="http://schemas.microsoft.com/office/drawing/2014/main" id="{3388C9A8-478F-C747-9AF1-049C6A40BD88}"/>
              </a:ext>
            </a:extLst>
          </p:cNvPr>
          <p:cNvPicPr>
            <a:picLocks noChangeAspect="1"/>
          </p:cNvPicPr>
          <p:nvPr/>
        </p:nvPicPr>
        <p:blipFill>
          <a:blip r:embed="rId7"/>
          <a:stretch>
            <a:fillRect/>
          </a:stretch>
        </p:blipFill>
        <p:spPr>
          <a:xfrm>
            <a:off x="3204220" y="4538425"/>
            <a:ext cx="236775" cy="400696"/>
          </a:xfrm>
          <a:prstGeom prst="rect">
            <a:avLst/>
          </a:prstGeom>
        </p:spPr>
      </p:pic>
      <p:sp>
        <p:nvSpPr>
          <p:cNvPr id="20" name="右箭头 19">
            <a:extLst>
              <a:ext uri="{FF2B5EF4-FFF2-40B4-BE49-F238E27FC236}">
                <a16:creationId xmlns:a16="http://schemas.microsoft.com/office/drawing/2014/main" id="{293E2AC9-2B72-8F4C-ADC1-DC683C788183}"/>
              </a:ext>
            </a:extLst>
          </p:cNvPr>
          <p:cNvSpPr/>
          <p:nvPr/>
        </p:nvSpPr>
        <p:spPr>
          <a:xfrm>
            <a:off x="3776310" y="3304356"/>
            <a:ext cx="1168482" cy="220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45F991EB-E889-B54A-8574-45673793A312}"/>
              </a:ext>
            </a:extLst>
          </p:cNvPr>
          <p:cNvSpPr/>
          <p:nvPr/>
        </p:nvSpPr>
        <p:spPr>
          <a:xfrm>
            <a:off x="3097338" y="3452455"/>
            <a:ext cx="569383" cy="220538"/>
          </a:xfrm>
          <a:prstGeom prst="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E758E953-10E9-E04F-B372-F98BB76773D8}"/>
              </a:ext>
            </a:extLst>
          </p:cNvPr>
          <p:cNvSpPr/>
          <p:nvPr/>
        </p:nvSpPr>
        <p:spPr>
          <a:xfrm>
            <a:off x="414810" y="2904890"/>
            <a:ext cx="2225921" cy="319523"/>
          </a:xfrm>
          <a:prstGeom prst="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04E306D7-B78B-7C47-BA1C-BF0406460F4C}"/>
              </a:ext>
            </a:extLst>
          </p:cNvPr>
          <p:cNvSpPr/>
          <p:nvPr/>
        </p:nvSpPr>
        <p:spPr>
          <a:xfrm rot="5400000">
            <a:off x="8607144" y="1148585"/>
            <a:ext cx="1192384" cy="546881"/>
          </a:xfrm>
          <a:prstGeom prst="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26" name="图片 25">
            <a:extLst>
              <a:ext uri="{FF2B5EF4-FFF2-40B4-BE49-F238E27FC236}">
                <a16:creationId xmlns:a16="http://schemas.microsoft.com/office/drawing/2014/main" id="{E68AFD74-70A2-7F4E-9302-6B21C65BD73A}"/>
              </a:ext>
            </a:extLst>
          </p:cNvPr>
          <p:cNvPicPr>
            <a:picLocks noChangeAspect="1"/>
          </p:cNvPicPr>
          <p:nvPr/>
        </p:nvPicPr>
        <p:blipFill>
          <a:blip r:embed="rId8"/>
          <a:stretch>
            <a:fillRect/>
          </a:stretch>
        </p:blipFill>
        <p:spPr>
          <a:xfrm>
            <a:off x="4940991" y="3248718"/>
            <a:ext cx="1282700" cy="355600"/>
          </a:xfrm>
          <a:prstGeom prst="rect">
            <a:avLst/>
          </a:prstGeom>
        </p:spPr>
      </p:pic>
      <p:pic>
        <p:nvPicPr>
          <p:cNvPr id="28" name="图片 27">
            <a:extLst>
              <a:ext uri="{FF2B5EF4-FFF2-40B4-BE49-F238E27FC236}">
                <a16:creationId xmlns:a16="http://schemas.microsoft.com/office/drawing/2014/main" id="{B71529D3-EDBE-3040-B8A3-AF3C6B6EF247}"/>
              </a:ext>
            </a:extLst>
          </p:cNvPr>
          <p:cNvPicPr>
            <a:picLocks noChangeAspect="1"/>
          </p:cNvPicPr>
          <p:nvPr/>
        </p:nvPicPr>
        <p:blipFill>
          <a:blip r:embed="rId9"/>
          <a:stretch>
            <a:fillRect/>
          </a:stretch>
        </p:blipFill>
        <p:spPr>
          <a:xfrm>
            <a:off x="6497027" y="2335476"/>
            <a:ext cx="647700" cy="2133600"/>
          </a:xfrm>
          <a:prstGeom prst="rect">
            <a:avLst/>
          </a:prstGeom>
        </p:spPr>
      </p:pic>
      <p:sp>
        <p:nvSpPr>
          <p:cNvPr id="30" name="文本框 29">
            <a:extLst>
              <a:ext uri="{FF2B5EF4-FFF2-40B4-BE49-F238E27FC236}">
                <a16:creationId xmlns:a16="http://schemas.microsoft.com/office/drawing/2014/main" id="{446BF857-B5AE-7E4F-A9BA-166B3EB543D8}"/>
              </a:ext>
            </a:extLst>
          </p:cNvPr>
          <p:cNvSpPr txBox="1"/>
          <p:nvPr/>
        </p:nvSpPr>
        <p:spPr>
          <a:xfrm>
            <a:off x="86893" y="1950416"/>
            <a:ext cx="7664278" cy="369332"/>
          </a:xfrm>
          <a:prstGeom prst="rect">
            <a:avLst/>
          </a:prstGeom>
          <a:noFill/>
        </p:spPr>
        <p:txBody>
          <a:bodyPr wrap="none" rtlCol="0">
            <a:spAutoFit/>
          </a:bodyPr>
          <a:lstStyle/>
          <a:p>
            <a:r>
              <a:rPr kumimoji="1" lang="zh-CN" altLang="en-US" b="1" dirty="0"/>
              <a:t>改进思路</a:t>
            </a:r>
            <a:r>
              <a:rPr kumimoji="1" lang="zh-CN" altLang="en-US" dirty="0"/>
              <a:t>：压缩空间提高信息密度，避免使用矩阵，转化为安全数组访问</a:t>
            </a:r>
          </a:p>
        </p:txBody>
      </p:sp>
      <p:sp>
        <p:nvSpPr>
          <p:cNvPr id="29" name="文本框 28">
            <a:extLst>
              <a:ext uri="{FF2B5EF4-FFF2-40B4-BE49-F238E27FC236}">
                <a16:creationId xmlns:a16="http://schemas.microsoft.com/office/drawing/2014/main" id="{96F99C7D-D0D2-C747-97BA-1645AC015DD8}"/>
              </a:ext>
            </a:extLst>
          </p:cNvPr>
          <p:cNvSpPr txBox="1"/>
          <p:nvPr/>
        </p:nvSpPr>
        <p:spPr>
          <a:xfrm>
            <a:off x="5141185" y="4495753"/>
            <a:ext cx="764953" cy="369332"/>
          </a:xfrm>
          <a:prstGeom prst="rect">
            <a:avLst/>
          </a:prstGeom>
          <a:noFill/>
        </p:spPr>
        <p:txBody>
          <a:bodyPr wrap="none" rtlCol="0">
            <a:spAutoFit/>
          </a:bodyPr>
          <a:lstStyle/>
          <a:p>
            <a:r>
              <a:rPr kumimoji="1" lang="en-US" altLang="zh-CN" b="1" dirty="0"/>
              <a:t>Index</a:t>
            </a:r>
            <a:endParaRPr kumimoji="1" lang="zh-CN" altLang="en-US" b="1" dirty="0"/>
          </a:p>
        </p:txBody>
      </p:sp>
      <p:pic>
        <p:nvPicPr>
          <p:cNvPr id="32" name="图片 31">
            <a:extLst>
              <a:ext uri="{FF2B5EF4-FFF2-40B4-BE49-F238E27FC236}">
                <a16:creationId xmlns:a16="http://schemas.microsoft.com/office/drawing/2014/main" id="{047BA1C0-D6E6-A44C-B96D-1095B4DE8CF5}"/>
              </a:ext>
            </a:extLst>
          </p:cNvPr>
          <p:cNvPicPr>
            <a:picLocks noChangeAspect="1"/>
          </p:cNvPicPr>
          <p:nvPr/>
        </p:nvPicPr>
        <p:blipFill>
          <a:blip r:embed="rId7"/>
          <a:stretch>
            <a:fillRect/>
          </a:stretch>
        </p:blipFill>
        <p:spPr>
          <a:xfrm>
            <a:off x="6642473" y="4495753"/>
            <a:ext cx="236775" cy="400696"/>
          </a:xfrm>
          <a:prstGeom prst="rect">
            <a:avLst/>
          </a:prstGeom>
        </p:spPr>
      </p:pic>
      <p:sp>
        <p:nvSpPr>
          <p:cNvPr id="34" name="文本框 33">
            <a:extLst>
              <a:ext uri="{FF2B5EF4-FFF2-40B4-BE49-F238E27FC236}">
                <a16:creationId xmlns:a16="http://schemas.microsoft.com/office/drawing/2014/main" id="{FF1833B8-7182-5E4A-A229-06A2C50407BD}"/>
              </a:ext>
            </a:extLst>
          </p:cNvPr>
          <p:cNvSpPr txBox="1"/>
          <p:nvPr/>
        </p:nvSpPr>
        <p:spPr>
          <a:xfrm>
            <a:off x="196795" y="4991021"/>
            <a:ext cx="8074846" cy="369332"/>
          </a:xfrm>
          <a:prstGeom prst="rect">
            <a:avLst/>
          </a:prstGeom>
          <a:noFill/>
        </p:spPr>
        <p:txBody>
          <a:bodyPr wrap="square">
            <a:spAutoFit/>
          </a:bodyPr>
          <a:lstStyle/>
          <a:p>
            <a:r>
              <a:rPr lang="zh-CN" altLang="en-US" dirty="0"/>
              <a:t>问题归结为</a:t>
            </a:r>
            <a:r>
              <a:rPr lang="en-US" altLang="zh-CN" dirty="0"/>
              <a:t>﻿</a:t>
            </a:r>
            <a:r>
              <a:rPr lang="zh-CN" altLang="en-US" dirty="0"/>
              <a:t>茫然数组访问（</a:t>
            </a:r>
            <a:r>
              <a:rPr lang="en-US" altLang="zh-CN" dirty="0"/>
              <a:t> ﻿oblivious array-entry read </a:t>
            </a:r>
            <a:r>
              <a:rPr lang="zh-CN" altLang="en-US" dirty="0"/>
              <a:t>）</a:t>
            </a:r>
            <a:r>
              <a:rPr lang="en-US" altLang="zh-CN" dirty="0"/>
              <a:t>/</a:t>
            </a:r>
            <a:r>
              <a:rPr lang="zh-CN" altLang="en-US" dirty="0"/>
              <a:t>安全数组访问问题：</a:t>
            </a:r>
          </a:p>
        </p:txBody>
      </p:sp>
      <p:sp>
        <p:nvSpPr>
          <p:cNvPr id="35" name="文本框 34">
            <a:extLst>
              <a:ext uri="{FF2B5EF4-FFF2-40B4-BE49-F238E27FC236}">
                <a16:creationId xmlns:a16="http://schemas.microsoft.com/office/drawing/2014/main" id="{1F9F8846-1020-5E40-A31C-F5080B9D52D3}"/>
              </a:ext>
            </a:extLst>
          </p:cNvPr>
          <p:cNvSpPr txBox="1"/>
          <p:nvPr/>
        </p:nvSpPr>
        <p:spPr>
          <a:xfrm>
            <a:off x="5775475" y="5362683"/>
            <a:ext cx="4992332" cy="369332"/>
          </a:xfrm>
          <a:prstGeom prst="rect">
            <a:avLst/>
          </a:prstGeom>
          <a:noFill/>
        </p:spPr>
        <p:txBody>
          <a:bodyPr wrap="square">
            <a:spAutoFit/>
          </a:bodyPr>
          <a:lstStyle/>
          <a:p>
            <a:r>
              <a:rPr lang="zh-CN" altLang="en-US" b="1" dirty="0"/>
              <a:t>在加密数组中根据加密索引值茫然选择数组项</a:t>
            </a:r>
          </a:p>
        </p:txBody>
      </p:sp>
      <p:sp>
        <p:nvSpPr>
          <p:cNvPr id="38" name="文本框 37">
            <a:extLst>
              <a:ext uri="{FF2B5EF4-FFF2-40B4-BE49-F238E27FC236}">
                <a16:creationId xmlns:a16="http://schemas.microsoft.com/office/drawing/2014/main" id="{E22691BA-F3C9-5142-9E12-FE10BD39EAB3}"/>
              </a:ext>
            </a:extLst>
          </p:cNvPr>
          <p:cNvSpPr txBox="1"/>
          <p:nvPr/>
        </p:nvSpPr>
        <p:spPr>
          <a:xfrm>
            <a:off x="1331361" y="5888503"/>
            <a:ext cx="9784659" cy="646331"/>
          </a:xfrm>
          <a:prstGeom prst="rect">
            <a:avLst/>
          </a:prstGeom>
          <a:noFill/>
        </p:spPr>
        <p:txBody>
          <a:bodyPr wrap="square">
            <a:spAutoFit/>
          </a:bodyPr>
          <a:lstStyle/>
          <a:p>
            <a:r>
              <a:rPr lang="zh-CN" altLang="en-US" i="1" dirty="0"/>
              <a:t>﻿M. Curran, X. Liang, H. Gupta, O. Pandey, and S. R. Das, “Procsa: Protecting privacy in crowdsourced spectrum allocation,” in Proc. of ESORICS, 2019.</a:t>
            </a:r>
          </a:p>
        </p:txBody>
      </p:sp>
      <p:pic>
        <p:nvPicPr>
          <p:cNvPr id="39" name="图片 38">
            <a:extLst>
              <a:ext uri="{FF2B5EF4-FFF2-40B4-BE49-F238E27FC236}">
                <a16:creationId xmlns:a16="http://schemas.microsoft.com/office/drawing/2014/main" id="{CFEAA1E8-CB64-824E-828D-B8560A225F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7" name="文本框 19">
            <a:extLst>
              <a:ext uri="{FF2B5EF4-FFF2-40B4-BE49-F238E27FC236}">
                <a16:creationId xmlns:a16="http://schemas.microsoft.com/office/drawing/2014/main" id="{81B12256-6168-A940-B05E-E97EE65A4C82}"/>
              </a:ext>
            </a:extLst>
          </p:cNvPr>
          <p:cNvSpPr txBox="1"/>
          <p:nvPr/>
        </p:nvSpPr>
        <p:spPr>
          <a:xfrm>
            <a:off x="225697" y="864081"/>
            <a:ext cx="303640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000" b="1" dirty="0"/>
              <a:t>Secure Feature Selection</a:t>
            </a:r>
            <a:endParaRPr kumimoji="1" lang="zh-CN" altLang="en-US" sz="2000" b="1" dirty="0"/>
          </a:p>
        </p:txBody>
      </p:sp>
      <p:sp>
        <p:nvSpPr>
          <p:cNvPr id="33" name="文本框 7">
            <a:extLst>
              <a:ext uri="{FF2B5EF4-FFF2-40B4-BE49-F238E27FC236}">
                <a16:creationId xmlns:a16="http://schemas.microsoft.com/office/drawing/2014/main" id="{F33B9253-6191-2648-BCF1-79F0EC796111}"/>
              </a:ext>
            </a:extLst>
          </p:cNvPr>
          <p:cNvSpPr txBox="1"/>
          <p:nvPr/>
        </p:nvSpPr>
        <p:spPr>
          <a:xfrm>
            <a:off x="4183808" y="6530627"/>
            <a:ext cx="389930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850796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pic>
        <p:nvPicPr>
          <p:cNvPr id="8" name="图形 7" descr="云 纯色填充">
            <a:extLst>
              <a:ext uri="{FF2B5EF4-FFF2-40B4-BE49-F238E27FC236}">
                <a16:creationId xmlns:a16="http://schemas.microsoft.com/office/drawing/2014/main" id="{832D84FE-B4BC-5347-B250-E5EE39B641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661" y="1905112"/>
            <a:ext cx="914400" cy="914400"/>
          </a:xfrm>
          <a:prstGeom prst="rect">
            <a:avLst/>
          </a:prstGeom>
        </p:spPr>
      </p:pic>
      <p:pic>
        <p:nvPicPr>
          <p:cNvPr id="9" name="图形 8" descr="云 纯色填充">
            <a:extLst>
              <a:ext uri="{FF2B5EF4-FFF2-40B4-BE49-F238E27FC236}">
                <a16:creationId xmlns:a16="http://schemas.microsoft.com/office/drawing/2014/main" id="{1B44AAA3-5822-B541-9838-EC2920FB4F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394" y="3656175"/>
            <a:ext cx="914400" cy="9144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C6456B9-8FB4-C344-B9B0-19A65D61BD90}"/>
                  </a:ext>
                </a:extLst>
              </p:cNvPr>
              <p:cNvSpPr txBox="1"/>
              <p:nvPr/>
            </p:nvSpPr>
            <p:spPr>
              <a:xfrm>
                <a:off x="465679" y="2827790"/>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dirty="0" smtClean="0">
                              <a:latin typeface="Cambria Math" panose="02040503050406030204" pitchFamily="18" charset="0"/>
                            </a:rPr>
                          </m:ctrlPr>
                        </m:sSubPr>
                        <m:e>
                          <m:r>
                            <m:rPr>
                              <m:sty m:val="p"/>
                            </m:rPr>
                            <a:rPr kumimoji="1" lang="en-US" altLang="zh-CN" i="1" dirty="0">
                              <a:latin typeface="Cambria Math" panose="02040503050406030204" pitchFamily="18" charset="0"/>
                            </a:rPr>
                            <m:t>C</m:t>
                          </m:r>
                        </m:e>
                        <m:sub>
                          <m:r>
                            <a:rPr kumimoji="1" lang="en-US" altLang="zh-CN" b="0" i="1" dirty="0" smtClean="0">
                              <a:latin typeface="Cambria Math" panose="02040503050406030204" pitchFamily="18" charset="0"/>
                            </a:rPr>
                            <m:t>0</m:t>
                          </m:r>
                        </m:sub>
                      </m:sSub>
                    </m:oMath>
                  </m:oMathPara>
                </a14:m>
                <a:endParaRPr kumimoji="1" lang="zh-CN" altLang="en-US" dirty="0"/>
              </a:p>
            </p:txBody>
          </p:sp>
        </mc:Choice>
        <mc:Fallback xmlns="">
          <p:sp>
            <p:nvSpPr>
              <p:cNvPr id="10" name="文本框 9">
                <a:extLst>
                  <a:ext uri="{FF2B5EF4-FFF2-40B4-BE49-F238E27FC236}">
                    <a16:creationId xmlns:a16="http://schemas.microsoft.com/office/drawing/2014/main" id="{0C6456B9-8FB4-C344-B9B0-19A65D61BD90}"/>
                  </a:ext>
                </a:extLst>
              </p:cNvPr>
              <p:cNvSpPr txBox="1">
                <a:spLocks noRot="1" noChangeAspect="1" noMove="1" noResize="1" noEditPoints="1" noAdjustHandles="1" noChangeArrowheads="1" noChangeShapeType="1" noTextEdit="1"/>
              </p:cNvSpPr>
              <p:nvPr/>
            </p:nvSpPr>
            <p:spPr>
              <a:xfrm>
                <a:off x="465679" y="2827790"/>
                <a:ext cx="48436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690B0AC-F3EC-1142-8131-5A774F75AB04}"/>
                  </a:ext>
                </a:extLst>
              </p:cNvPr>
              <p:cNvSpPr txBox="1"/>
              <p:nvPr/>
            </p:nvSpPr>
            <p:spPr>
              <a:xfrm>
                <a:off x="493412" y="4386265"/>
                <a:ext cx="479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dirty="0" smtClean="0">
                              <a:latin typeface="Cambria Math" panose="02040503050406030204" pitchFamily="18" charset="0"/>
                            </a:rPr>
                          </m:ctrlPr>
                        </m:sSubPr>
                        <m:e>
                          <m:r>
                            <m:rPr>
                              <m:sty m:val="p"/>
                            </m:rPr>
                            <a:rPr kumimoji="1" lang="en-US" altLang="zh-CN" i="1" dirty="0">
                              <a:latin typeface="Cambria Math" panose="02040503050406030204" pitchFamily="18" charset="0"/>
                            </a:rPr>
                            <m:t>C</m:t>
                          </m:r>
                        </m:e>
                        <m:sub>
                          <m:r>
                            <a:rPr kumimoji="1" lang="en-US" altLang="zh-CN" b="0" i="1" dirty="0" smtClean="0">
                              <a:latin typeface="Cambria Math" panose="02040503050406030204" pitchFamily="18" charset="0"/>
                            </a:rPr>
                            <m:t>1</m:t>
                          </m:r>
                        </m:sub>
                      </m:sSub>
                    </m:oMath>
                  </m:oMathPara>
                </a14:m>
                <a:endParaRPr kumimoji="1" lang="zh-CN" altLang="en-US" dirty="0"/>
              </a:p>
            </p:txBody>
          </p:sp>
        </mc:Choice>
        <mc:Fallback xmlns="">
          <p:sp>
            <p:nvSpPr>
              <p:cNvPr id="12" name="文本框 11">
                <a:extLst>
                  <a:ext uri="{FF2B5EF4-FFF2-40B4-BE49-F238E27FC236}">
                    <a16:creationId xmlns:a16="http://schemas.microsoft.com/office/drawing/2014/main" id="{A690B0AC-F3EC-1142-8131-5A774F75AB04}"/>
                  </a:ext>
                </a:extLst>
              </p:cNvPr>
              <p:cNvSpPr txBox="1">
                <a:spLocks noRot="1" noChangeAspect="1" noMove="1" noResize="1" noEditPoints="1" noAdjustHandles="1" noChangeArrowheads="1" noChangeShapeType="1" noTextEdit="1"/>
              </p:cNvSpPr>
              <p:nvPr/>
            </p:nvSpPr>
            <p:spPr>
              <a:xfrm>
                <a:off x="493412" y="4386265"/>
                <a:ext cx="479041"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64EE820-0CF0-7E4E-AE19-934CEE2F12FD}"/>
                  </a:ext>
                </a:extLst>
              </p:cNvPr>
              <p:cNvSpPr txBox="1"/>
              <p:nvPr/>
            </p:nvSpPr>
            <p:spPr>
              <a:xfrm>
                <a:off x="1582406" y="2237821"/>
                <a:ext cx="400431"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r>
                            <m:rPr>
                              <m:sty m:val="p"/>
                            </m:rPr>
                            <a:rPr kumimoji="1" lang="en-US" altLang="zh-CN" i="1">
                              <a:latin typeface="Cambria Math" panose="02040503050406030204" pitchFamily="18" charset="0"/>
                            </a:rPr>
                            <m:t>x</m:t>
                          </m:r>
                        </m:e>
                      </m:d>
                      <m:r>
                        <a:rPr kumimoji="1" lang="en-US" altLang="zh-CN" b="0" i="0" baseline="-25000" smtClean="0">
                          <a:latin typeface="Cambria Math" panose="02040503050406030204" pitchFamily="18" charset="0"/>
                        </a:rPr>
                        <m:t>0</m:t>
                      </m:r>
                    </m:oMath>
                  </m:oMathPara>
                </a14:m>
                <a:endParaRPr kumimoji="1" lang="zh-CN" altLang="en-US" baseline="-25000" dirty="0"/>
              </a:p>
            </p:txBody>
          </p:sp>
        </mc:Choice>
        <mc:Fallback xmlns="">
          <p:sp>
            <p:nvSpPr>
              <p:cNvPr id="3" name="文本框 2">
                <a:extLst>
                  <a:ext uri="{FF2B5EF4-FFF2-40B4-BE49-F238E27FC236}">
                    <a16:creationId xmlns:a16="http://schemas.microsoft.com/office/drawing/2014/main" id="{664EE820-0CF0-7E4E-AE19-934CEE2F12FD}"/>
                  </a:ext>
                </a:extLst>
              </p:cNvPr>
              <p:cNvSpPr txBox="1">
                <a:spLocks noRot="1" noChangeAspect="1" noMove="1" noResize="1" noEditPoints="1" noAdjustHandles="1" noChangeArrowheads="1" noChangeShapeType="1" noTextEdit="1"/>
              </p:cNvSpPr>
              <p:nvPr/>
            </p:nvSpPr>
            <p:spPr>
              <a:xfrm>
                <a:off x="1582406" y="2237821"/>
                <a:ext cx="400431" cy="270652"/>
              </a:xfrm>
              <a:prstGeom prst="rect">
                <a:avLst/>
              </a:prstGeom>
              <a:blipFill>
                <a:blip r:embed="rId7"/>
                <a:stretch>
                  <a:fillRect r="-9375"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747B7EA-882D-654C-B724-3E957D4FC2E7}"/>
                  </a:ext>
                </a:extLst>
              </p:cNvPr>
              <p:cNvSpPr txBox="1"/>
              <p:nvPr/>
            </p:nvSpPr>
            <p:spPr>
              <a:xfrm>
                <a:off x="1277389" y="4114730"/>
                <a:ext cx="775450" cy="2706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r>
                            <m:rPr>
                              <m:sty m:val="p"/>
                            </m:rPr>
                            <a:rPr kumimoji="1" lang="en-US" altLang="zh-CN" i="1">
                              <a:latin typeface="Cambria Math" panose="02040503050406030204" pitchFamily="18" charset="0"/>
                            </a:rPr>
                            <m:t>x</m:t>
                          </m:r>
                        </m:e>
                      </m:d>
                      <m:r>
                        <a:rPr kumimoji="1" lang="en-US" altLang="zh-CN" b="0" i="0" baseline="-25000" smtClean="0">
                          <a:latin typeface="Cambria Math" panose="02040503050406030204" pitchFamily="18" charset="0"/>
                        </a:rPr>
                        <m:t>1</m:t>
                      </m:r>
                    </m:oMath>
                  </m:oMathPara>
                </a14:m>
                <a:endParaRPr kumimoji="1" lang="zh-CN" altLang="en-US" baseline="-25000" dirty="0"/>
              </a:p>
            </p:txBody>
          </p:sp>
        </mc:Choice>
        <mc:Fallback xmlns="">
          <p:sp>
            <p:nvSpPr>
              <p:cNvPr id="21" name="文本框 20">
                <a:extLst>
                  <a:ext uri="{FF2B5EF4-FFF2-40B4-BE49-F238E27FC236}">
                    <a16:creationId xmlns:a16="http://schemas.microsoft.com/office/drawing/2014/main" id="{5747B7EA-882D-654C-B724-3E957D4FC2E7}"/>
                  </a:ext>
                </a:extLst>
              </p:cNvPr>
              <p:cNvSpPr txBox="1">
                <a:spLocks noRot="1" noChangeAspect="1" noMove="1" noResize="1" noEditPoints="1" noAdjustHandles="1" noChangeArrowheads="1" noChangeShapeType="1" noTextEdit="1"/>
              </p:cNvSpPr>
              <p:nvPr/>
            </p:nvSpPr>
            <p:spPr>
              <a:xfrm>
                <a:off x="1277389" y="4114730"/>
                <a:ext cx="775450" cy="270652"/>
              </a:xfrm>
              <a:prstGeom prst="rect">
                <a:avLst/>
              </a:prstGeom>
              <a:blipFill>
                <a:blip r:embed="rId8"/>
                <a:stretch>
                  <a:fillRect b="-909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4B230BE-40D2-1947-8208-A69920AAA9E8}"/>
              </a:ext>
            </a:extLst>
          </p:cNvPr>
          <p:cNvPicPr>
            <a:picLocks noChangeAspect="1"/>
          </p:cNvPicPr>
          <p:nvPr/>
        </p:nvPicPr>
        <p:blipFill>
          <a:blip r:embed="rId9"/>
          <a:stretch>
            <a:fillRect/>
          </a:stretch>
        </p:blipFill>
        <p:spPr>
          <a:xfrm>
            <a:off x="2400182" y="2155212"/>
            <a:ext cx="480587" cy="480587"/>
          </a:xfrm>
          <a:prstGeom prst="rect">
            <a:avLst/>
          </a:prstGeom>
        </p:spPr>
      </p:pic>
      <p:pic>
        <p:nvPicPr>
          <p:cNvPr id="6" name="图片 5">
            <a:extLst>
              <a:ext uri="{FF2B5EF4-FFF2-40B4-BE49-F238E27FC236}">
                <a16:creationId xmlns:a16="http://schemas.microsoft.com/office/drawing/2014/main" id="{A408BDD0-39F1-9647-84D1-B04153FE891B}"/>
              </a:ext>
            </a:extLst>
          </p:cNvPr>
          <p:cNvPicPr>
            <a:picLocks noChangeAspect="1"/>
          </p:cNvPicPr>
          <p:nvPr/>
        </p:nvPicPr>
        <p:blipFill>
          <a:blip r:embed="rId10"/>
          <a:stretch>
            <a:fillRect/>
          </a:stretch>
        </p:blipFill>
        <p:spPr>
          <a:xfrm>
            <a:off x="2760257" y="4054937"/>
            <a:ext cx="429467" cy="445985"/>
          </a:xfrm>
          <a:prstGeom prst="rect">
            <a:avLst/>
          </a:prstGeom>
        </p:spPr>
      </p:pic>
      <p:sp>
        <p:nvSpPr>
          <p:cNvPr id="23" name="上弧形箭头 22">
            <a:extLst>
              <a:ext uri="{FF2B5EF4-FFF2-40B4-BE49-F238E27FC236}">
                <a16:creationId xmlns:a16="http://schemas.microsoft.com/office/drawing/2014/main" id="{B30CD503-3AE3-654F-A729-2ECEBF457F6F}"/>
              </a:ext>
            </a:extLst>
          </p:cNvPr>
          <p:cNvSpPr/>
          <p:nvPr/>
        </p:nvSpPr>
        <p:spPr>
          <a:xfrm>
            <a:off x="1672638" y="4500922"/>
            <a:ext cx="1332053" cy="20015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下弧形箭头 23">
            <a:extLst>
              <a:ext uri="{FF2B5EF4-FFF2-40B4-BE49-F238E27FC236}">
                <a16:creationId xmlns:a16="http://schemas.microsoft.com/office/drawing/2014/main" id="{1DB4D8FF-553D-A64A-B071-ED19871D43F0}"/>
              </a:ext>
            </a:extLst>
          </p:cNvPr>
          <p:cNvSpPr/>
          <p:nvPr/>
        </p:nvSpPr>
        <p:spPr>
          <a:xfrm>
            <a:off x="1597407" y="2009039"/>
            <a:ext cx="1067520" cy="18502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27" name="图片 26">
            <a:extLst>
              <a:ext uri="{FF2B5EF4-FFF2-40B4-BE49-F238E27FC236}">
                <a16:creationId xmlns:a16="http://schemas.microsoft.com/office/drawing/2014/main" id="{80C511B2-AD5E-784B-8D03-B406B5F570B2}"/>
              </a:ext>
            </a:extLst>
          </p:cNvPr>
          <p:cNvPicPr>
            <a:picLocks noChangeAspect="1"/>
          </p:cNvPicPr>
          <p:nvPr/>
        </p:nvPicPr>
        <p:blipFill>
          <a:blip r:embed="rId11"/>
          <a:stretch>
            <a:fillRect/>
          </a:stretch>
        </p:blipFill>
        <p:spPr>
          <a:xfrm>
            <a:off x="1492883" y="1613558"/>
            <a:ext cx="1388538" cy="340050"/>
          </a:xfrm>
          <a:prstGeom prst="rect">
            <a:avLst/>
          </a:prstGeom>
        </p:spPr>
      </p:pic>
      <p:pic>
        <p:nvPicPr>
          <p:cNvPr id="28" name="图片 27">
            <a:extLst>
              <a:ext uri="{FF2B5EF4-FFF2-40B4-BE49-F238E27FC236}">
                <a16:creationId xmlns:a16="http://schemas.microsoft.com/office/drawing/2014/main" id="{4D4FB7D0-2ED8-BE4B-9A52-B7C02A9328DF}"/>
              </a:ext>
            </a:extLst>
          </p:cNvPr>
          <p:cNvPicPr>
            <a:picLocks noChangeAspect="1"/>
          </p:cNvPicPr>
          <p:nvPr/>
        </p:nvPicPr>
        <p:blipFill>
          <a:blip r:embed="rId12"/>
          <a:stretch>
            <a:fillRect/>
          </a:stretch>
        </p:blipFill>
        <p:spPr>
          <a:xfrm>
            <a:off x="1526930" y="4733743"/>
            <a:ext cx="1354490" cy="363160"/>
          </a:xfrm>
          <a:prstGeom prst="rect">
            <a:avLst/>
          </a:prstGeom>
        </p:spPr>
      </p:pic>
      <p:cxnSp>
        <p:nvCxnSpPr>
          <p:cNvPr id="30" name="直线箭头连接符 29">
            <a:extLst>
              <a:ext uri="{FF2B5EF4-FFF2-40B4-BE49-F238E27FC236}">
                <a16:creationId xmlns:a16="http://schemas.microsoft.com/office/drawing/2014/main" id="{7A98CBB2-A028-6740-BD83-16443DE93EE9}"/>
              </a:ext>
            </a:extLst>
          </p:cNvPr>
          <p:cNvCxnSpPr>
            <a:cxnSpLocks/>
          </p:cNvCxnSpPr>
          <p:nvPr/>
        </p:nvCxnSpPr>
        <p:spPr>
          <a:xfrm flipH="1">
            <a:off x="2592317" y="2721839"/>
            <a:ext cx="8141" cy="1282895"/>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32" name="直线箭头连接符 31">
            <a:extLst>
              <a:ext uri="{FF2B5EF4-FFF2-40B4-BE49-F238E27FC236}">
                <a16:creationId xmlns:a16="http://schemas.microsoft.com/office/drawing/2014/main" id="{066CD57E-3691-AB44-9FEA-6869DD5F1BAD}"/>
              </a:ext>
            </a:extLst>
          </p:cNvPr>
          <p:cNvCxnSpPr>
            <a:cxnSpLocks/>
          </p:cNvCxnSpPr>
          <p:nvPr/>
        </p:nvCxnSpPr>
        <p:spPr>
          <a:xfrm flipV="1">
            <a:off x="3017412" y="2674820"/>
            <a:ext cx="0" cy="1330099"/>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pic>
        <p:nvPicPr>
          <p:cNvPr id="35" name="图片 34">
            <a:extLst>
              <a:ext uri="{FF2B5EF4-FFF2-40B4-BE49-F238E27FC236}">
                <a16:creationId xmlns:a16="http://schemas.microsoft.com/office/drawing/2014/main" id="{35243EAE-AEC8-ED4A-ABD3-CB6A97986976}"/>
              </a:ext>
            </a:extLst>
          </p:cNvPr>
          <p:cNvPicPr>
            <a:picLocks noChangeAspect="1"/>
          </p:cNvPicPr>
          <p:nvPr/>
        </p:nvPicPr>
        <p:blipFill>
          <a:blip r:embed="rId13"/>
          <a:stretch>
            <a:fillRect/>
          </a:stretch>
        </p:blipFill>
        <p:spPr>
          <a:xfrm>
            <a:off x="707860" y="5322091"/>
            <a:ext cx="2114886" cy="294802"/>
          </a:xfrm>
          <a:prstGeom prst="rect">
            <a:avLst/>
          </a:prstGeom>
        </p:spPr>
      </p:pic>
      <p:pic>
        <p:nvPicPr>
          <p:cNvPr id="36" name="图片 35">
            <a:extLst>
              <a:ext uri="{FF2B5EF4-FFF2-40B4-BE49-F238E27FC236}">
                <a16:creationId xmlns:a16="http://schemas.microsoft.com/office/drawing/2014/main" id="{E2949D87-8E1E-A146-ABF2-D6F7B39CF6F7}"/>
              </a:ext>
            </a:extLst>
          </p:cNvPr>
          <p:cNvPicPr>
            <a:picLocks noChangeAspect="1"/>
          </p:cNvPicPr>
          <p:nvPr/>
        </p:nvPicPr>
        <p:blipFill>
          <a:blip r:embed="rId14"/>
          <a:stretch>
            <a:fillRect/>
          </a:stretch>
        </p:blipFill>
        <p:spPr>
          <a:xfrm>
            <a:off x="707860" y="5777576"/>
            <a:ext cx="2752970" cy="253943"/>
          </a:xfrm>
          <a:prstGeom prst="rect">
            <a:avLst/>
          </a:prstGeom>
        </p:spPr>
      </p:pic>
      <p:pic>
        <p:nvPicPr>
          <p:cNvPr id="38" name="图片 37">
            <a:extLst>
              <a:ext uri="{FF2B5EF4-FFF2-40B4-BE49-F238E27FC236}">
                <a16:creationId xmlns:a16="http://schemas.microsoft.com/office/drawing/2014/main" id="{A3658330-6316-1542-B23A-8B76363C6C76}"/>
              </a:ext>
            </a:extLst>
          </p:cNvPr>
          <p:cNvPicPr>
            <a:picLocks noChangeAspect="1"/>
          </p:cNvPicPr>
          <p:nvPr/>
        </p:nvPicPr>
        <p:blipFill>
          <a:blip r:embed="rId15"/>
          <a:stretch>
            <a:fillRect/>
          </a:stretch>
        </p:blipFill>
        <p:spPr>
          <a:xfrm>
            <a:off x="3349709" y="2189558"/>
            <a:ext cx="1759132" cy="411894"/>
          </a:xfrm>
          <a:prstGeom prst="rect">
            <a:avLst/>
          </a:prstGeom>
        </p:spPr>
      </p:pic>
      <p:cxnSp>
        <p:nvCxnSpPr>
          <p:cNvPr id="39" name="直线箭头连接符 38">
            <a:extLst>
              <a:ext uri="{FF2B5EF4-FFF2-40B4-BE49-F238E27FC236}">
                <a16:creationId xmlns:a16="http://schemas.microsoft.com/office/drawing/2014/main" id="{9C161E49-FF4A-7244-B12B-93E7E2D8A07E}"/>
              </a:ext>
            </a:extLst>
          </p:cNvPr>
          <p:cNvCxnSpPr>
            <a:cxnSpLocks/>
          </p:cNvCxnSpPr>
          <p:nvPr/>
        </p:nvCxnSpPr>
        <p:spPr>
          <a:xfrm flipH="1">
            <a:off x="4281165" y="2708476"/>
            <a:ext cx="3179" cy="1296258"/>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pic>
        <p:nvPicPr>
          <p:cNvPr id="40" name="图片 39">
            <a:extLst>
              <a:ext uri="{FF2B5EF4-FFF2-40B4-BE49-F238E27FC236}">
                <a16:creationId xmlns:a16="http://schemas.microsoft.com/office/drawing/2014/main" id="{BE0D4F61-49EE-0242-9336-F40354936A70}"/>
              </a:ext>
            </a:extLst>
          </p:cNvPr>
          <p:cNvPicPr>
            <a:picLocks noChangeAspect="1"/>
          </p:cNvPicPr>
          <p:nvPr/>
        </p:nvPicPr>
        <p:blipFill>
          <a:blip r:embed="rId16"/>
          <a:stretch>
            <a:fillRect/>
          </a:stretch>
        </p:blipFill>
        <p:spPr>
          <a:xfrm>
            <a:off x="3598729" y="4081118"/>
            <a:ext cx="3098637" cy="347889"/>
          </a:xfrm>
          <a:prstGeom prst="rect">
            <a:avLst/>
          </a:prstGeom>
        </p:spPr>
      </p:pic>
      <p:cxnSp>
        <p:nvCxnSpPr>
          <p:cNvPr id="41" name="直线箭头连接符 40">
            <a:extLst>
              <a:ext uri="{FF2B5EF4-FFF2-40B4-BE49-F238E27FC236}">
                <a16:creationId xmlns:a16="http://schemas.microsoft.com/office/drawing/2014/main" id="{5A711023-E68E-9445-8B44-7D10EE918CB8}"/>
              </a:ext>
            </a:extLst>
          </p:cNvPr>
          <p:cNvCxnSpPr>
            <a:cxnSpLocks/>
          </p:cNvCxnSpPr>
          <p:nvPr/>
        </p:nvCxnSpPr>
        <p:spPr>
          <a:xfrm flipV="1">
            <a:off x="5965051" y="2708476"/>
            <a:ext cx="0" cy="1330099"/>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pic>
        <p:nvPicPr>
          <p:cNvPr id="42" name="图片 41">
            <a:extLst>
              <a:ext uri="{FF2B5EF4-FFF2-40B4-BE49-F238E27FC236}">
                <a16:creationId xmlns:a16="http://schemas.microsoft.com/office/drawing/2014/main" id="{8EED67B7-0715-1C42-8566-EC0DDD4A471E}"/>
              </a:ext>
            </a:extLst>
          </p:cNvPr>
          <p:cNvPicPr>
            <a:picLocks noChangeAspect="1"/>
          </p:cNvPicPr>
          <p:nvPr/>
        </p:nvPicPr>
        <p:blipFill>
          <a:blip r:embed="rId17"/>
          <a:stretch>
            <a:fillRect/>
          </a:stretch>
        </p:blipFill>
        <p:spPr>
          <a:xfrm>
            <a:off x="5275806" y="2187715"/>
            <a:ext cx="1640383" cy="453264"/>
          </a:xfrm>
          <a:prstGeom prst="rect">
            <a:avLst/>
          </a:prstGeom>
        </p:spPr>
      </p:pic>
      <p:pic>
        <p:nvPicPr>
          <p:cNvPr id="43" name="图片 42">
            <a:extLst>
              <a:ext uri="{FF2B5EF4-FFF2-40B4-BE49-F238E27FC236}">
                <a16:creationId xmlns:a16="http://schemas.microsoft.com/office/drawing/2014/main" id="{0BC63B3B-5BD2-CB49-93AE-369A73A5B5E2}"/>
              </a:ext>
            </a:extLst>
          </p:cNvPr>
          <p:cNvPicPr>
            <a:picLocks noChangeAspect="1"/>
          </p:cNvPicPr>
          <p:nvPr/>
        </p:nvPicPr>
        <p:blipFill>
          <a:blip r:embed="rId18"/>
          <a:stretch>
            <a:fillRect/>
          </a:stretch>
        </p:blipFill>
        <p:spPr>
          <a:xfrm>
            <a:off x="7229056" y="2198100"/>
            <a:ext cx="697425" cy="424519"/>
          </a:xfrm>
          <a:prstGeom prst="rect">
            <a:avLst/>
          </a:prstGeom>
        </p:spPr>
      </p:pic>
      <p:pic>
        <p:nvPicPr>
          <p:cNvPr id="44" name="图片 43">
            <a:extLst>
              <a:ext uri="{FF2B5EF4-FFF2-40B4-BE49-F238E27FC236}">
                <a16:creationId xmlns:a16="http://schemas.microsoft.com/office/drawing/2014/main" id="{548935DF-82A5-6C4E-9AEE-00129047DB11}"/>
              </a:ext>
            </a:extLst>
          </p:cNvPr>
          <p:cNvPicPr>
            <a:picLocks noChangeAspect="1"/>
          </p:cNvPicPr>
          <p:nvPr/>
        </p:nvPicPr>
        <p:blipFill>
          <a:blip r:embed="rId9"/>
          <a:stretch>
            <a:fillRect/>
          </a:stretch>
        </p:blipFill>
        <p:spPr>
          <a:xfrm>
            <a:off x="2277788" y="3996531"/>
            <a:ext cx="480587" cy="480587"/>
          </a:xfrm>
          <a:prstGeom prst="rect">
            <a:avLst/>
          </a:prstGeom>
        </p:spPr>
      </p:pic>
      <p:pic>
        <p:nvPicPr>
          <p:cNvPr id="46" name="图片 45">
            <a:extLst>
              <a:ext uri="{FF2B5EF4-FFF2-40B4-BE49-F238E27FC236}">
                <a16:creationId xmlns:a16="http://schemas.microsoft.com/office/drawing/2014/main" id="{C77889F3-879B-4F4B-AB65-E20F27C3F94C}"/>
              </a:ext>
            </a:extLst>
          </p:cNvPr>
          <p:cNvPicPr>
            <a:picLocks noChangeAspect="1"/>
          </p:cNvPicPr>
          <p:nvPr/>
        </p:nvPicPr>
        <p:blipFill>
          <a:blip r:embed="rId10"/>
          <a:stretch>
            <a:fillRect/>
          </a:stretch>
        </p:blipFill>
        <p:spPr>
          <a:xfrm>
            <a:off x="2794542" y="2201717"/>
            <a:ext cx="429467" cy="445985"/>
          </a:xfrm>
          <a:prstGeom prst="rect">
            <a:avLst/>
          </a:prstGeom>
        </p:spPr>
      </p:pic>
      <p:pic>
        <p:nvPicPr>
          <p:cNvPr id="50" name="图片 49">
            <a:extLst>
              <a:ext uri="{FF2B5EF4-FFF2-40B4-BE49-F238E27FC236}">
                <a16:creationId xmlns:a16="http://schemas.microsoft.com/office/drawing/2014/main" id="{853442A6-9C31-A24D-95C3-CC0F515C86F5}"/>
              </a:ext>
            </a:extLst>
          </p:cNvPr>
          <p:cNvPicPr>
            <a:picLocks noChangeAspect="1"/>
          </p:cNvPicPr>
          <p:nvPr/>
        </p:nvPicPr>
        <p:blipFill>
          <a:blip r:embed="rId19"/>
          <a:stretch>
            <a:fillRect/>
          </a:stretch>
        </p:blipFill>
        <p:spPr>
          <a:xfrm>
            <a:off x="7293674" y="4163815"/>
            <a:ext cx="755197" cy="399176"/>
          </a:xfrm>
          <a:prstGeom prst="rect">
            <a:avLst/>
          </a:prstGeom>
        </p:spPr>
      </p:pic>
      <p:pic>
        <p:nvPicPr>
          <p:cNvPr id="51" name="图片 50">
            <a:extLst>
              <a:ext uri="{FF2B5EF4-FFF2-40B4-BE49-F238E27FC236}">
                <a16:creationId xmlns:a16="http://schemas.microsoft.com/office/drawing/2014/main" id="{5ABADD89-262B-D344-B5A0-213FD9F4A4E5}"/>
              </a:ext>
            </a:extLst>
          </p:cNvPr>
          <p:cNvPicPr>
            <a:picLocks noChangeAspect="1"/>
          </p:cNvPicPr>
          <p:nvPr/>
        </p:nvPicPr>
        <p:blipFill>
          <a:blip r:embed="rId20"/>
          <a:stretch>
            <a:fillRect/>
          </a:stretch>
        </p:blipFill>
        <p:spPr>
          <a:xfrm>
            <a:off x="8306579" y="4128790"/>
            <a:ext cx="2581338" cy="399176"/>
          </a:xfrm>
          <a:prstGeom prst="rect">
            <a:avLst/>
          </a:prstGeom>
        </p:spPr>
      </p:pic>
      <p:pic>
        <p:nvPicPr>
          <p:cNvPr id="52" name="图片 51">
            <a:extLst>
              <a:ext uri="{FF2B5EF4-FFF2-40B4-BE49-F238E27FC236}">
                <a16:creationId xmlns:a16="http://schemas.microsoft.com/office/drawing/2014/main" id="{2FAECA9F-AECC-C84A-BEC5-0CDDF3AD1BA6}"/>
              </a:ext>
            </a:extLst>
          </p:cNvPr>
          <p:cNvPicPr>
            <a:picLocks noChangeAspect="1"/>
          </p:cNvPicPr>
          <p:nvPr/>
        </p:nvPicPr>
        <p:blipFill>
          <a:blip r:embed="rId21"/>
          <a:stretch>
            <a:fillRect/>
          </a:stretch>
        </p:blipFill>
        <p:spPr>
          <a:xfrm>
            <a:off x="8405011" y="2265573"/>
            <a:ext cx="3408581" cy="318271"/>
          </a:xfrm>
          <a:prstGeom prst="rect">
            <a:avLst/>
          </a:prstGeom>
        </p:spPr>
      </p:pic>
      <p:sp>
        <p:nvSpPr>
          <p:cNvPr id="53" name="矩形 52">
            <a:extLst>
              <a:ext uri="{FF2B5EF4-FFF2-40B4-BE49-F238E27FC236}">
                <a16:creationId xmlns:a16="http://schemas.microsoft.com/office/drawing/2014/main" id="{D8C3DFD7-8C38-DE4E-B2D4-DD80E817973C}"/>
              </a:ext>
            </a:extLst>
          </p:cNvPr>
          <p:cNvSpPr/>
          <p:nvPr/>
        </p:nvSpPr>
        <p:spPr>
          <a:xfrm>
            <a:off x="10863757" y="2173463"/>
            <a:ext cx="998995" cy="44960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54" name="图片 53">
            <a:extLst>
              <a:ext uri="{FF2B5EF4-FFF2-40B4-BE49-F238E27FC236}">
                <a16:creationId xmlns:a16="http://schemas.microsoft.com/office/drawing/2014/main" id="{81C7970F-8603-9C46-91B0-1D2FDE41AB78}"/>
              </a:ext>
            </a:extLst>
          </p:cNvPr>
          <p:cNvPicPr>
            <a:picLocks noChangeAspect="1"/>
          </p:cNvPicPr>
          <p:nvPr/>
        </p:nvPicPr>
        <p:blipFill>
          <a:blip r:embed="rId22"/>
          <a:stretch>
            <a:fillRect/>
          </a:stretch>
        </p:blipFill>
        <p:spPr>
          <a:xfrm>
            <a:off x="11203708" y="4069670"/>
            <a:ext cx="319091" cy="421200"/>
          </a:xfrm>
          <a:prstGeom prst="rect">
            <a:avLst/>
          </a:prstGeom>
        </p:spPr>
      </p:pic>
      <p:sp>
        <p:nvSpPr>
          <p:cNvPr id="55" name="矩形 54">
            <a:extLst>
              <a:ext uri="{FF2B5EF4-FFF2-40B4-BE49-F238E27FC236}">
                <a16:creationId xmlns:a16="http://schemas.microsoft.com/office/drawing/2014/main" id="{47758C01-23DA-1F42-8C82-73455156E742}"/>
              </a:ext>
            </a:extLst>
          </p:cNvPr>
          <p:cNvSpPr/>
          <p:nvPr/>
        </p:nvSpPr>
        <p:spPr>
          <a:xfrm>
            <a:off x="10982079" y="4065867"/>
            <a:ext cx="998995" cy="44960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56" name="直线箭头连接符 55">
            <a:extLst>
              <a:ext uri="{FF2B5EF4-FFF2-40B4-BE49-F238E27FC236}">
                <a16:creationId xmlns:a16="http://schemas.microsoft.com/office/drawing/2014/main" id="{EED09B35-62A2-8246-AC76-6A187C22735F}"/>
              </a:ext>
            </a:extLst>
          </p:cNvPr>
          <p:cNvCxnSpPr>
            <a:cxnSpLocks/>
          </p:cNvCxnSpPr>
          <p:nvPr/>
        </p:nvCxnSpPr>
        <p:spPr>
          <a:xfrm flipV="1">
            <a:off x="8988470" y="2674820"/>
            <a:ext cx="0" cy="1363755"/>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grpSp>
        <p:nvGrpSpPr>
          <p:cNvPr id="62" name="组合 61">
            <a:extLst>
              <a:ext uri="{FF2B5EF4-FFF2-40B4-BE49-F238E27FC236}">
                <a16:creationId xmlns:a16="http://schemas.microsoft.com/office/drawing/2014/main" id="{9726A7EB-06CD-2E4C-A799-4B50C3146D57}"/>
              </a:ext>
            </a:extLst>
          </p:cNvPr>
          <p:cNvGrpSpPr/>
          <p:nvPr/>
        </p:nvGrpSpPr>
        <p:grpSpPr>
          <a:xfrm>
            <a:off x="7690544" y="714000"/>
            <a:ext cx="3027845" cy="353080"/>
            <a:chOff x="5723747" y="1274483"/>
            <a:chExt cx="3746541" cy="436888"/>
          </a:xfrm>
        </p:grpSpPr>
        <p:pic>
          <p:nvPicPr>
            <p:cNvPr id="59" name="图片 58">
              <a:extLst>
                <a:ext uri="{FF2B5EF4-FFF2-40B4-BE49-F238E27FC236}">
                  <a16:creationId xmlns:a16="http://schemas.microsoft.com/office/drawing/2014/main" id="{F2B78049-16DD-BF48-83BD-367CB95D048A}"/>
                </a:ext>
              </a:extLst>
            </p:cNvPr>
            <p:cNvPicPr>
              <a:picLocks noChangeAspect="1"/>
            </p:cNvPicPr>
            <p:nvPr/>
          </p:nvPicPr>
          <p:blipFill>
            <a:blip r:embed="rId23"/>
            <a:stretch>
              <a:fillRect/>
            </a:stretch>
          </p:blipFill>
          <p:spPr>
            <a:xfrm>
              <a:off x="5723747" y="1274483"/>
              <a:ext cx="1947237" cy="422292"/>
            </a:xfrm>
            <a:prstGeom prst="rect">
              <a:avLst/>
            </a:prstGeom>
          </p:spPr>
        </p:pic>
        <p:pic>
          <p:nvPicPr>
            <p:cNvPr id="61" name="图片 60">
              <a:extLst>
                <a:ext uri="{FF2B5EF4-FFF2-40B4-BE49-F238E27FC236}">
                  <a16:creationId xmlns:a16="http://schemas.microsoft.com/office/drawing/2014/main" id="{604B9934-4740-734D-B9D5-1E843B39819F}"/>
                </a:ext>
              </a:extLst>
            </p:cNvPr>
            <p:cNvPicPr>
              <a:picLocks noChangeAspect="1"/>
            </p:cNvPicPr>
            <p:nvPr/>
          </p:nvPicPr>
          <p:blipFill>
            <a:blip r:embed="rId24"/>
            <a:stretch>
              <a:fillRect/>
            </a:stretch>
          </p:blipFill>
          <p:spPr>
            <a:xfrm>
              <a:off x="7641488" y="1292271"/>
              <a:ext cx="1828800" cy="419100"/>
            </a:xfrm>
            <a:prstGeom prst="rect">
              <a:avLst/>
            </a:prstGeom>
          </p:spPr>
        </p:pic>
      </p:grpSp>
      <p:pic>
        <p:nvPicPr>
          <p:cNvPr id="65" name="图片 64">
            <a:extLst>
              <a:ext uri="{FF2B5EF4-FFF2-40B4-BE49-F238E27FC236}">
                <a16:creationId xmlns:a16="http://schemas.microsoft.com/office/drawing/2014/main" id="{9E62C857-F716-374C-B4FE-E04D93E4E4DD}"/>
              </a:ext>
            </a:extLst>
          </p:cNvPr>
          <p:cNvPicPr>
            <a:picLocks noChangeAspect="1"/>
          </p:cNvPicPr>
          <p:nvPr/>
        </p:nvPicPr>
        <p:blipFill>
          <a:blip r:embed="rId25"/>
          <a:stretch>
            <a:fillRect/>
          </a:stretch>
        </p:blipFill>
        <p:spPr>
          <a:xfrm>
            <a:off x="7450203" y="1186417"/>
            <a:ext cx="4677330" cy="415988"/>
          </a:xfrm>
          <a:prstGeom prst="rect">
            <a:avLst/>
          </a:prstGeom>
        </p:spPr>
      </p:pic>
      <p:pic>
        <p:nvPicPr>
          <p:cNvPr id="66" name="图片 65">
            <a:extLst>
              <a:ext uri="{FF2B5EF4-FFF2-40B4-BE49-F238E27FC236}">
                <a16:creationId xmlns:a16="http://schemas.microsoft.com/office/drawing/2014/main" id="{72B34DFB-A5E0-2848-9E9B-045955DC2D69}"/>
              </a:ext>
            </a:extLst>
          </p:cNvPr>
          <p:cNvPicPr>
            <a:picLocks noChangeAspect="1"/>
          </p:cNvPicPr>
          <p:nvPr/>
        </p:nvPicPr>
        <p:blipFill>
          <a:blip r:embed="rId26"/>
          <a:stretch>
            <a:fillRect/>
          </a:stretch>
        </p:blipFill>
        <p:spPr>
          <a:xfrm>
            <a:off x="8624460" y="1750408"/>
            <a:ext cx="1130300" cy="406400"/>
          </a:xfrm>
          <a:prstGeom prst="rect">
            <a:avLst/>
          </a:prstGeom>
        </p:spPr>
      </p:pic>
      <p:sp>
        <p:nvSpPr>
          <p:cNvPr id="67" name="椭圆 66">
            <a:extLst>
              <a:ext uri="{FF2B5EF4-FFF2-40B4-BE49-F238E27FC236}">
                <a16:creationId xmlns:a16="http://schemas.microsoft.com/office/drawing/2014/main" id="{6AEC76E4-B6A9-5F4B-B80C-1D1F5A8FBD20}"/>
              </a:ext>
            </a:extLst>
          </p:cNvPr>
          <p:cNvSpPr/>
          <p:nvPr/>
        </p:nvSpPr>
        <p:spPr>
          <a:xfrm>
            <a:off x="6483521" y="591709"/>
            <a:ext cx="5668866" cy="158511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68" name="图片 67">
            <a:extLst>
              <a:ext uri="{FF2B5EF4-FFF2-40B4-BE49-F238E27FC236}">
                <a16:creationId xmlns:a16="http://schemas.microsoft.com/office/drawing/2014/main" id="{33B39572-BE46-3443-BBA4-244A30C0F6C2}"/>
              </a:ext>
            </a:extLst>
          </p:cNvPr>
          <p:cNvPicPr>
            <a:picLocks noChangeAspect="1"/>
          </p:cNvPicPr>
          <p:nvPr/>
        </p:nvPicPr>
        <p:blipFill>
          <a:blip r:embed="rId27"/>
          <a:stretch>
            <a:fillRect/>
          </a:stretch>
        </p:blipFill>
        <p:spPr>
          <a:xfrm>
            <a:off x="2825290" y="1225574"/>
            <a:ext cx="3530177" cy="569685"/>
          </a:xfrm>
          <a:prstGeom prst="rect">
            <a:avLst/>
          </a:prstGeom>
        </p:spPr>
      </p:pic>
      <p:sp>
        <p:nvSpPr>
          <p:cNvPr id="69" name="椭圆 68">
            <a:extLst>
              <a:ext uri="{FF2B5EF4-FFF2-40B4-BE49-F238E27FC236}">
                <a16:creationId xmlns:a16="http://schemas.microsoft.com/office/drawing/2014/main" id="{5BBB633F-AB08-9748-99D8-2D9663BD0AC5}"/>
              </a:ext>
            </a:extLst>
          </p:cNvPr>
          <p:cNvSpPr/>
          <p:nvPr/>
        </p:nvSpPr>
        <p:spPr>
          <a:xfrm>
            <a:off x="2035960" y="3009639"/>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accent4"/>
                </a:solidFill>
              </a:rPr>
              <a:t>1</a:t>
            </a:r>
            <a:endParaRPr kumimoji="1" lang="zh-CN" altLang="en-US" dirty="0">
              <a:solidFill>
                <a:schemeClr val="accent4"/>
              </a:solidFill>
            </a:endParaRPr>
          </a:p>
        </p:txBody>
      </p:sp>
      <p:sp>
        <p:nvSpPr>
          <p:cNvPr id="70" name="椭圆 69">
            <a:extLst>
              <a:ext uri="{FF2B5EF4-FFF2-40B4-BE49-F238E27FC236}">
                <a16:creationId xmlns:a16="http://schemas.microsoft.com/office/drawing/2014/main" id="{282FB4B7-82E6-E34E-80BC-7E5661517CEE}"/>
              </a:ext>
            </a:extLst>
          </p:cNvPr>
          <p:cNvSpPr/>
          <p:nvPr/>
        </p:nvSpPr>
        <p:spPr>
          <a:xfrm>
            <a:off x="4109822" y="1760220"/>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accent4"/>
                </a:solidFill>
              </a:rPr>
              <a:t>2</a:t>
            </a:r>
            <a:endParaRPr kumimoji="1" lang="zh-CN" altLang="en-US" dirty="0">
              <a:solidFill>
                <a:schemeClr val="accent4"/>
              </a:solidFill>
            </a:endParaRPr>
          </a:p>
        </p:txBody>
      </p:sp>
      <p:sp>
        <p:nvSpPr>
          <p:cNvPr id="71" name="椭圆 70">
            <a:extLst>
              <a:ext uri="{FF2B5EF4-FFF2-40B4-BE49-F238E27FC236}">
                <a16:creationId xmlns:a16="http://schemas.microsoft.com/office/drawing/2014/main" id="{282FB4B7-82E6-E34E-80BC-7E5661517CEE}"/>
              </a:ext>
            </a:extLst>
          </p:cNvPr>
          <p:cNvSpPr/>
          <p:nvPr/>
        </p:nvSpPr>
        <p:spPr>
          <a:xfrm>
            <a:off x="5173894" y="4461849"/>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accent4"/>
                </a:solidFill>
              </a:rPr>
              <a:t>3</a:t>
            </a:r>
            <a:endParaRPr kumimoji="1" lang="zh-CN" altLang="en-US" dirty="0">
              <a:solidFill>
                <a:schemeClr val="accent4"/>
              </a:solidFill>
            </a:endParaRPr>
          </a:p>
        </p:txBody>
      </p:sp>
      <p:sp>
        <p:nvSpPr>
          <p:cNvPr id="72" name="椭圆 71">
            <a:extLst>
              <a:ext uri="{FF2B5EF4-FFF2-40B4-BE49-F238E27FC236}">
                <a16:creationId xmlns:a16="http://schemas.microsoft.com/office/drawing/2014/main" id="{282FB4B7-82E6-E34E-80BC-7E5661517CEE}"/>
              </a:ext>
            </a:extLst>
          </p:cNvPr>
          <p:cNvSpPr/>
          <p:nvPr/>
        </p:nvSpPr>
        <p:spPr>
          <a:xfrm>
            <a:off x="5888345" y="1760220"/>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accent4"/>
                </a:solidFill>
              </a:rPr>
              <a:t>4</a:t>
            </a:r>
            <a:endParaRPr kumimoji="1" lang="zh-CN" altLang="en-US" dirty="0">
              <a:solidFill>
                <a:schemeClr val="accent4"/>
              </a:solidFill>
            </a:endParaRPr>
          </a:p>
        </p:txBody>
      </p:sp>
      <p:sp>
        <p:nvSpPr>
          <p:cNvPr id="73" name="椭圆 72">
            <a:extLst>
              <a:ext uri="{FF2B5EF4-FFF2-40B4-BE49-F238E27FC236}">
                <a16:creationId xmlns:a16="http://schemas.microsoft.com/office/drawing/2014/main" id="{282FB4B7-82E6-E34E-80BC-7E5661517CEE}"/>
              </a:ext>
            </a:extLst>
          </p:cNvPr>
          <p:cNvSpPr/>
          <p:nvPr/>
        </p:nvSpPr>
        <p:spPr>
          <a:xfrm>
            <a:off x="6916189" y="2621464"/>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accent4"/>
                </a:solidFill>
              </a:rPr>
              <a:t>5</a:t>
            </a:r>
            <a:endParaRPr kumimoji="1" lang="zh-CN" altLang="en-US" dirty="0">
              <a:solidFill>
                <a:schemeClr val="accent4"/>
              </a:solidFill>
            </a:endParaRPr>
          </a:p>
        </p:txBody>
      </p:sp>
      <p:sp>
        <p:nvSpPr>
          <p:cNvPr id="74" name="椭圆 73">
            <a:extLst>
              <a:ext uri="{FF2B5EF4-FFF2-40B4-BE49-F238E27FC236}">
                <a16:creationId xmlns:a16="http://schemas.microsoft.com/office/drawing/2014/main" id="{B3DF3943-D9AC-A645-B49A-66D259765479}"/>
              </a:ext>
            </a:extLst>
          </p:cNvPr>
          <p:cNvSpPr/>
          <p:nvPr/>
        </p:nvSpPr>
        <p:spPr>
          <a:xfrm>
            <a:off x="6957169" y="4473600"/>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accent4"/>
                </a:solidFill>
              </a:rPr>
              <a:t>6</a:t>
            </a:r>
            <a:endParaRPr kumimoji="1" lang="zh-CN" altLang="en-US" dirty="0">
              <a:solidFill>
                <a:schemeClr val="accent4"/>
              </a:solidFill>
            </a:endParaRPr>
          </a:p>
        </p:txBody>
      </p:sp>
      <p:sp>
        <p:nvSpPr>
          <p:cNvPr id="75" name="椭圆 74">
            <a:extLst>
              <a:ext uri="{FF2B5EF4-FFF2-40B4-BE49-F238E27FC236}">
                <a16:creationId xmlns:a16="http://schemas.microsoft.com/office/drawing/2014/main" id="{282FB4B7-82E6-E34E-80BC-7E5661517CEE}"/>
              </a:ext>
            </a:extLst>
          </p:cNvPr>
          <p:cNvSpPr/>
          <p:nvPr/>
        </p:nvSpPr>
        <p:spPr>
          <a:xfrm>
            <a:off x="10457418" y="4535810"/>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accent4"/>
                </a:solidFill>
              </a:rPr>
              <a:t>7</a:t>
            </a:r>
            <a:endParaRPr kumimoji="1" lang="zh-CN" altLang="en-US" dirty="0">
              <a:solidFill>
                <a:schemeClr val="accent4"/>
              </a:solidFill>
            </a:endParaRPr>
          </a:p>
        </p:txBody>
      </p:sp>
      <p:sp>
        <p:nvSpPr>
          <p:cNvPr id="76" name="椭圆 75">
            <a:extLst>
              <a:ext uri="{FF2B5EF4-FFF2-40B4-BE49-F238E27FC236}">
                <a16:creationId xmlns:a16="http://schemas.microsoft.com/office/drawing/2014/main" id="{282FB4B7-82E6-E34E-80BC-7E5661517CEE}"/>
              </a:ext>
            </a:extLst>
          </p:cNvPr>
          <p:cNvSpPr/>
          <p:nvPr/>
        </p:nvSpPr>
        <p:spPr>
          <a:xfrm>
            <a:off x="10472614" y="2663964"/>
            <a:ext cx="415303" cy="4373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accent4"/>
                </a:solidFill>
              </a:rPr>
              <a:t>8</a:t>
            </a:r>
            <a:endParaRPr kumimoji="1" lang="zh-CN" altLang="en-US" dirty="0">
              <a:solidFill>
                <a:schemeClr val="accent4"/>
              </a:solidFill>
            </a:endParaRPr>
          </a:p>
        </p:txBody>
      </p:sp>
      <p:sp>
        <p:nvSpPr>
          <p:cNvPr id="77" name="文本框 76">
            <a:extLst>
              <a:ext uri="{FF2B5EF4-FFF2-40B4-BE49-F238E27FC236}">
                <a16:creationId xmlns:a16="http://schemas.microsoft.com/office/drawing/2014/main" id="{F76E0F03-000D-D34E-B4CE-DC53B3172AAD}"/>
              </a:ext>
            </a:extLst>
          </p:cNvPr>
          <p:cNvSpPr txBox="1"/>
          <p:nvPr/>
        </p:nvSpPr>
        <p:spPr>
          <a:xfrm>
            <a:off x="5612524" y="3132083"/>
            <a:ext cx="65" cy="276999"/>
          </a:xfrm>
          <a:prstGeom prst="rect">
            <a:avLst/>
          </a:prstGeom>
          <a:noFill/>
        </p:spPr>
        <p:txBody>
          <a:bodyPr wrap="none" lIns="0" tIns="0" rIns="0" bIns="0" rtlCol="0">
            <a:spAutoFit/>
          </a:bodyPr>
          <a:lstStyle/>
          <a:p>
            <a:endParaRPr kumimoji="1" lang="zh-CN" altLang="en-US" dirty="0"/>
          </a:p>
        </p:txBody>
      </p:sp>
      <p:sp>
        <p:nvSpPr>
          <p:cNvPr id="78" name="文本框 77">
            <a:extLst>
              <a:ext uri="{FF2B5EF4-FFF2-40B4-BE49-F238E27FC236}">
                <a16:creationId xmlns:a16="http://schemas.microsoft.com/office/drawing/2014/main" id="{701FA46E-9D20-394F-9C14-25DB302E5052}"/>
              </a:ext>
            </a:extLst>
          </p:cNvPr>
          <p:cNvSpPr txBox="1"/>
          <p:nvPr/>
        </p:nvSpPr>
        <p:spPr>
          <a:xfrm>
            <a:off x="6456527" y="872593"/>
            <a:ext cx="646331" cy="369332"/>
          </a:xfrm>
          <a:prstGeom prst="rect">
            <a:avLst/>
          </a:prstGeom>
          <a:noFill/>
        </p:spPr>
        <p:txBody>
          <a:bodyPr wrap="none" rtlCol="0">
            <a:spAutoFit/>
          </a:bodyPr>
          <a:lstStyle/>
          <a:p>
            <a:r>
              <a:rPr kumimoji="1" lang="zh-CN" altLang="en-US" b="1" dirty="0"/>
              <a:t>证明</a:t>
            </a:r>
          </a:p>
        </p:txBody>
      </p:sp>
      <p:cxnSp>
        <p:nvCxnSpPr>
          <p:cNvPr id="80" name="直线箭头连接符 79">
            <a:extLst>
              <a:ext uri="{FF2B5EF4-FFF2-40B4-BE49-F238E27FC236}">
                <a16:creationId xmlns:a16="http://schemas.microsoft.com/office/drawing/2014/main" id="{3E8DEFD7-84D5-D845-ACDA-4A17E0D926B9}"/>
              </a:ext>
            </a:extLst>
          </p:cNvPr>
          <p:cNvCxnSpPr>
            <a:cxnSpLocks/>
          </p:cNvCxnSpPr>
          <p:nvPr/>
        </p:nvCxnSpPr>
        <p:spPr>
          <a:xfrm flipH="1" flipV="1">
            <a:off x="6937201" y="1186721"/>
            <a:ext cx="1507386" cy="107885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3" name="图片 82">
            <a:extLst>
              <a:ext uri="{FF2B5EF4-FFF2-40B4-BE49-F238E27FC236}">
                <a16:creationId xmlns:a16="http://schemas.microsoft.com/office/drawing/2014/main" id="{A6C346ED-9CC5-144B-9DBF-ED20F34B7C8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57" name="内容占位符 34">
            <a:extLst>
              <a:ext uri="{FF2B5EF4-FFF2-40B4-BE49-F238E27FC236}">
                <a16:creationId xmlns:a16="http://schemas.microsoft.com/office/drawing/2014/main" id="{8BA71A99-75DF-4441-B811-82AC591D70B8}"/>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安全特征选择（改进</a:t>
            </a:r>
            <a:r>
              <a:rPr lang="zh-CN" altLang="en-US" sz="2400" dirty="0">
                <a:solidFill>
                  <a:prstClr val="black"/>
                </a:solidFill>
                <a:latin typeface="微软雅黑"/>
                <a:ea typeface="微软雅黑"/>
              </a:rPr>
              <a:t>）</a:t>
            </a:r>
            <a:endParaRPr lang="en-US" altLang="zh-CN" sz="2400" b="1" dirty="0">
              <a:solidFill>
                <a:prstClr val="black"/>
              </a:solidFill>
              <a:latin typeface="微软雅黑"/>
              <a:ea typeface="微软雅黑"/>
            </a:endParaRPr>
          </a:p>
        </p:txBody>
      </p:sp>
      <p:sp>
        <p:nvSpPr>
          <p:cNvPr id="60" name="文本框 7">
            <a:extLst>
              <a:ext uri="{FF2B5EF4-FFF2-40B4-BE49-F238E27FC236}">
                <a16:creationId xmlns:a16="http://schemas.microsoft.com/office/drawing/2014/main" id="{6BF3096A-3D4C-3A42-98E9-3F2101FE6C7D}"/>
              </a:ext>
            </a:extLst>
          </p:cNvPr>
          <p:cNvSpPr txBox="1"/>
          <p:nvPr/>
        </p:nvSpPr>
        <p:spPr>
          <a:xfrm>
            <a:off x="4183808" y="6530627"/>
            <a:ext cx="389930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0373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安全特征选择（改进）</a:t>
            </a:r>
            <a:endParaRPr lang="en-US" altLang="zh-CN" sz="2400" b="1" dirty="0">
              <a:solidFill>
                <a:prstClr val="black"/>
              </a:solidFill>
              <a:latin typeface="微软雅黑"/>
              <a:ea typeface="微软雅黑"/>
            </a:endParaRPr>
          </a:p>
        </p:txBody>
      </p:sp>
      <p:sp>
        <p:nvSpPr>
          <p:cNvPr id="11" name="文本框 10">
            <a:extLst>
              <a:ext uri="{FF2B5EF4-FFF2-40B4-BE49-F238E27FC236}">
                <a16:creationId xmlns:a16="http://schemas.microsoft.com/office/drawing/2014/main" id="{0ED5A80E-BF87-ED4C-AD8A-8B8471906B7F}"/>
              </a:ext>
            </a:extLst>
          </p:cNvPr>
          <p:cNvSpPr txBox="1"/>
          <p:nvPr/>
        </p:nvSpPr>
        <p:spPr>
          <a:xfrm>
            <a:off x="0" y="791528"/>
            <a:ext cx="2385589" cy="400110"/>
          </a:xfrm>
          <a:prstGeom prst="rect">
            <a:avLst/>
          </a:prstGeom>
          <a:noFill/>
        </p:spPr>
        <p:txBody>
          <a:bodyPr wrap="none" rtlCol="0">
            <a:spAutoFit/>
          </a:bodyPr>
          <a:lstStyle/>
          <a:p>
            <a:r>
              <a:rPr kumimoji="1" lang="zh-CN" altLang="en-US" sz="2000" b="1" dirty="0"/>
              <a:t>安全输入选择改进</a:t>
            </a:r>
            <a:r>
              <a:rPr kumimoji="1" lang="en-US" altLang="zh-CN" sz="2000" b="1" dirty="0"/>
              <a:t>:</a:t>
            </a:r>
            <a:endParaRPr kumimoji="1" lang="zh-CN" altLang="en-US" sz="2000" b="1" dirty="0"/>
          </a:p>
        </p:txBody>
      </p:sp>
      <p:pic>
        <p:nvPicPr>
          <p:cNvPr id="2" name="图片 1">
            <a:extLst>
              <a:ext uri="{FF2B5EF4-FFF2-40B4-BE49-F238E27FC236}">
                <a16:creationId xmlns:a16="http://schemas.microsoft.com/office/drawing/2014/main" id="{A1040BE5-3145-C145-9E82-67EF5E5E03F4}"/>
              </a:ext>
            </a:extLst>
          </p:cNvPr>
          <p:cNvPicPr>
            <a:picLocks noChangeAspect="1"/>
          </p:cNvPicPr>
          <p:nvPr/>
        </p:nvPicPr>
        <p:blipFill>
          <a:blip r:embed="rId3"/>
          <a:stretch>
            <a:fillRect/>
          </a:stretch>
        </p:blipFill>
        <p:spPr>
          <a:xfrm>
            <a:off x="532922" y="1488218"/>
            <a:ext cx="10958996" cy="4070150"/>
          </a:xfrm>
          <a:prstGeom prst="rect">
            <a:avLst/>
          </a:prstGeom>
        </p:spPr>
      </p:pic>
      <p:pic>
        <p:nvPicPr>
          <p:cNvPr id="27" name="图片 26">
            <a:extLst>
              <a:ext uri="{FF2B5EF4-FFF2-40B4-BE49-F238E27FC236}">
                <a16:creationId xmlns:a16="http://schemas.microsoft.com/office/drawing/2014/main" id="{EC1C624B-8790-7B41-958E-86CDC8EC5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9" name="文本框 7">
            <a:extLst>
              <a:ext uri="{FF2B5EF4-FFF2-40B4-BE49-F238E27FC236}">
                <a16:creationId xmlns:a16="http://schemas.microsoft.com/office/drawing/2014/main" id="{FA345F1C-F0BB-254A-B0A1-93DCC206EB4B}"/>
              </a:ext>
            </a:extLst>
          </p:cNvPr>
          <p:cNvSpPr txBox="1"/>
          <p:nvPr/>
        </p:nvSpPr>
        <p:spPr>
          <a:xfrm>
            <a:off x="4183808" y="6530627"/>
            <a:ext cx="389930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61862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613176" y="1079611"/>
            <a:ext cx="555041" cy="4917551"/>
            <a:chOff x="6613176" y="1079611"/>
            <a:chExt cx="555041" cy="4917551"/>
          </a:xfrm>
          <a:solidFill>
            <a:schemeClr val="accent1"/>
          </a:solidFill>
        </p:grpSpPr>
        <p:sp>
          <p:nvSpPr>
            <p:cNvPr id="7" name="1">
              <a:extLst>
                <a:ext uri="{FF2B5EF4-FFF2-40B4-BE49-F238E27FC236}">
                  <a16:creationId xmlns:a16="http://schemas.microsoft.com/office/drawing/2014/main" id="{24BB7B7B-98D9-48F0-9C40-DE7DC3B2030F}"/>
                </a:ext>
              </a:extLst>
            </p:cNvPr>
            <p:cNvSpPr/>
            <p:nvPr/>
          </p:nvSpPr>
          <p:spPr>
            <a:xfrm>
              <a:off x="6613176" y="1079611"/>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55" name="2">
              <a:extLst>
                <a:ext uri="{FF2B5EF4-FFF2-40B4-BE49-F238E27FC236}">
                  <a16:creationId xmlns:a16="http://schemas.microsoft.com/office/drawing/2014/main" id="{134DD12F-A035-4AAC-9CB9-C27D126FA153}"/>
                </a:ext>
              </a:extLst>
            </p:cNvPr>
            <p:cNvSpPr/>
            <p:nvPr/>
          </p:nvSpPr>
          <p:spPr>
            <a:xfrm>
              <a:off x="6613176" y="1957394"/>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59" name="3">
              <a:extLst>
                <a:ext uri="{FF2B5EF4-FFF2-40B4-BE49-F238E27FC236}">
                  <a16:creationId xmlns:a16="http://schemas.microsoft.com/office/drawing/2014/main" id="{B7EF0EF5-13A9-4AFA-AE68-53FFAED136C3}"/>
                </a:ext>
              </a:extLst>
            </p:cNvPr>
            <p:cNvSpPr/>
            <p:nvPr/>
          </p:nvSpPr>
          <p:spPr>
            <a:xfrm>
              <a:off x="6613176" y="2835177"/>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3" name="4">
              <a:extLst>
                <a:ext uri="{FF2B5EF4-FFF2-40B4-BE49-F238E27FC236}">
                  <a16:creationId xmlns:a16="http://schemas.microsoft.com/office/drawing/2014/main" id="{5731D2FE-8D21-461E-82C6-62C111C8479F}"/>
                </a:ext>
              </a:extLst>
            </p:cNvPr>
            <p:cNvSpPr/>
            <p:nvPr/>
          </p:nvSpPr>
          <p:spPr>
            <a:xfrm>
              <a:off x="6613176" y="3712960"/>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7" name="5">
              <a:extLst>
                <a:ext uri="{FF2B5EF4-FFF2-40B4-BE49-F238E27FC236}">
                  <a16:creationId xmlns:a16="http://schemas.microsoft.com/office/drawing/2014/main" id="{A74BDA00-8C6B-4112-BA49-C9B6E2F683CD}"/>
                </a:ext>
              </a:extLst>
            </p:cNvPr>
            <p:cNvSpPr/>
            <p:nvPr/>
          </p:nvSpPr>
          <p:spPr>
            <a:xfrm>
              <a:off x="6613176" y="4590743"/>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71" name="6">
              <a:extLst>
                <a:ext uri="{FF2B5EF4-FFF2-40B4-BE49-F238E27FC236}">
                  <a16:creationId xmlns:a16="http://schemas.microsoft.com/office/drawing/2014/main" id="{A40F1647-5924-49F9-8A59-EA96E7342F4E}"/>
                </a:ext>
              </a:extLst>
            </p:cNvPr>
            <p:cNvSpPr/>
            <p:nvPr/>
          </p:nvSpPr>
          <p:spPr>
            <a:xfrm>
              <a:off x="6613176" y="5468526"/>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grpSp>
      <p:sp>
        <p:nvSpPr>
          <p:cNvPr id="14" name="矩形 13">
            <a:extLst>
              <a:ext uri="{FF2B5EF4-FFF2-40B4-BE49-F238E27FC236}">
                <a16:creationId xmlns:a16="http://schemas.microsoft.com/office/drawing/2014/main" id="{1505CEFC-EA30-404E-8309-89E570F180A8}"/>
              </a:ext>
            </a:extLst>
          </p:cNvPr>
          <p:cNvSpPr/>
          <p:nvPr/>
        </p:nvSpPr>
        <p:spPr>
          <a:xfrm>
            <a:off x="6608448" y="1113096"/>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01</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56" name="矩形 55">
            <a:extLst>
              <a:ext uri="{FF2B5EF4-FFF2-40B4-BE49-F238E27FC236}">
                <a16:creationId xmlns:a16="http://schemas.microsoft.com/office/drawing/2014/main" id="{64962B96-D1DE-495F-99ED-3B5ABDC8B20E}"/>
              </a:ext>
            </a:extLst>
          </p:cNvPr>
          <p:cNvSpPr/>
          <p:nvPr/>
        </p:nvSpPr>
        <p:spPr>
          <a:xfrm>
            <a:off x="6608448" y="1990879"/>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02</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0" name="矩形 59">
            <a:extLst>
              <a:ext uri="{FF2B5EF4-FFF2-40B4-BE49-F238E27FC236}">
                <a16:creationId xmlns:a16="http://schemas.microsoft.com/office/drawing/2014/main" id="{6AB6A5FB-0903-4CC5-B038-55DB46D1F05A}"/>
              </a:ext>
            </a:extLst>
          </p:cNvPr>
          <p:cNvSpPr/>
          <p:nvPr/>
        </p:nvSpPr>
        <p:spPr>
          <a:xfrm>
            <a:off x="6608448" y="2868662"/>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03</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4" name="矩形 63">
            <a:extLst>
              <a:ext uri="{FF2B5EF4-FFF2-40B4-BE49-F238E27FC236}">
                <a16:creationId xmlns:a16="http://schemas.microsoft.com/office/drawing/2014/main" id="{55513CF4-4070-4231-A456-8DEEC704314E}"/>
              </a:ext>
            </a:extLst>
          </p:cNvPr>
          <p:cNvSpPr/>
          <p:nvPr/>
        </p:nvSpPr>
        <p:spPr>
          <a:xfrm>
            <a:off x="6608448" y="3746446"/>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04</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8" name="矩形 67">
            <a:extLst>
              <a:ext uri="{FF2B5EF4-FFF2-40B4-BE49-F238E27FC236}">
                <a16:creationId xmlns:a16="http://schemas.microsoft.com/office/drawing/2014/main" id="{7FF8B4EA-41E3-431A-A2D0-A374A0BE7DF2}"/>
              </a:ext>
            </a:extLst>
          </p:cNvPr>
          <p:cNvSpPr/>
          <p:nvPr/>
        </p:nvSpPr>
        <p:spPr>
          <a:xfrm>
            <a:off x="6608448" y="4624228"/>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05</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72" name="矩形 71">
            <a:extLst>
              <a:ext uri="{FF2B5EF4-FFF2-40B4-BE49-F238E27FC236}">
                <a16:creationId xmlns:a16="http://schemas.microsoft.com/office/drawing/2014/main" id="{E07AD3D2-8CDD-4FD5-9E7C-760FDBC32935}"/>
              </a:ext>
            </a:extLst>
          </p:cNvPr>
          <p:cNvSpPr/>
          <p:nvPr/>
        </p:nvSpPr>
        <p:spPr>
          <a:xfrm>
            <a:off x="6608448" y="5502011"/>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06</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3" name="矩形 2">
            <a:extLst>
              <a:ext uri="{FF2B5EF4-FFF2-40B4-BE49-F238E27FC236}">
                <a16:creationId xmlns:a16="http://schemas.microsoft.com/office/drawing/2014/main" id="{7246DC8C-0360-48F6-8416-B112248DD1A1}"/>
              </a:ext>
            </a:extLst>
          </p:cNvPr>
          <p:cNvSpPr/>
          <p:nvPr/>
        </p:nvSpPr>
        <p:spPr>
          <a:xfrm>
            <a:off x="0" y="1666511"/>
            <a:ext cx="5573486" cy="3328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mn-cs"/>
              <a:sym typeface="Arial" panose="020B0604020202020204" pitchFamily="34" charset="0"/>
            </a:endParaRPr>
          </a:p>
        </p:txBody>
      </p:sp>
      <p:sp>
        <p:nvSpPr>
          <p:cNvPr id="4" name="矩形 259">
            <a:extLst>
              <a:ext uri="{FF2B5EF4-FFF2-40B4-BE49-F238E27FC236}">
                <a16:creationId xmlns:a16="http://schemas.microsoft.com/office/drawing/2014/main" id="{F681BA4D-F8BB-4767-A608-E5BCEC5A0A35}"/>
              </a:ext>
            </a:extLst>
          </p:cNvPr>
          <p:cNvSpPr>
            <a:spLocks noChangeArrowheads="1"/>
          </p:cNvSpPr>
          <p:nvPr/>
        </p:nvSpPr>
        <p:spPr bwMode="auto">
          <a:xfrm>
            <a:off x="770729" y="2596769"/>
            <a:ext cx="273447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6600" b="1" i="0" u="none" strike="noStrike" kern="1200" cap="all" spc="3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目录</a:t>
            </a:r>
            <a:endParaRPr kumimoji="0" lang="en-US" altLang="zh-CN" sz="6600" b="1" i="0" u="none" strike="noStrike" kern="1200" cap="all" spc="3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 name="TextBox 148">
            <a:extLst>
              <a:ext uri="{FF2B5EF4-FFF2-40B4-BE49-F238E27FC236}">
                <a16:creationId xmlns:a16="http://schemas.microsoft.com/office/drawing/2014/main" id="{32C1F083-4AA0-4960-BA87-1B7D0216156E}"/>
              </a:ext>
            </a:extLst>
          </p:cNvPr>
          <p:cNvSpPr txBox="1"/>
          <p:nvPr/>
        </p:nvSpPr>
        <p:spPr>
          <a:xfrm>
            <a:off x="1232719" y="3572010"/>
            <a:ext cx="3346876" cy="830164"/>
          </a:xfrm>
          <a:prstGeom prst="rect">
            <a:avLst/>
          </a:prstGeom>
          <a:noFill/>
        </p:spPr>
        <p:txBody>
          <a:bodyPr vert="horz"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p>
        </p:txBody>
      </p:sp>
      <p:cxnSp>
        <p:nvCxnSpPr>
          <p:cNvPr id="138" name="直接连接符 137">
            <a:extLst>
              <a:ext uri="{FF2B5EF4-FFF2-40B4-BE49-F238E27FC236}">
                <a16:creationId xmlns:a16="http://schemas.microsoft.com/office/drawing/2014/main" id="{2DA231C4-8CA5-4DA4-B844-3FFD5C0FF7E1}"/>
              </a:ext>
            </a:extLst>
          </p:cNvPr>
          <p:cNvCxnSpPr>
            <a:cxnSpLocks/>
          </p:cNvCxnSpPr>
          <p:nvPr/>
        </p:nvCxnSpPr>
        <p:spPr>
          <a:xfrm>
            <a:off x="6264729" y="1061480"/>
            <a:ext cx="0" cy="495381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3E021DC-B823-43F5-8F7F-8404DA3C7C7C}"/>
              </a:ext>
            </a:extLst>
          </p:cNvPr>
          <p:cNvSpPr/>
          <p:nvPr/>
        </p:nvSpPr>
        <p:spPr>
          <a:xfrm>
            <a:off x="7723460" y="1159262"/>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300" dirty="0">
                <a:solidFill>
                  <a:prstClr val="black">
                    <a:lumMod val="75000"/>
                    <a:lumOff val="25000"/>
                  </a:prstClr>
                </a:solidFill>
                <a:latin typeface="微软雅黑"/>
                <a:ea typeface="微软雅黑"/>
              </a:rPr>
              <a:t>文章概览</a:t>
            </a:r>
            <a:endPar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7" name="矩形 46">
            <a:extLst>
              <a:ext uri="{FF2B5EF4-FFF2-40B4-BE49-F238E27FC236}">
                <a16:creationId xmlns:a16="http://schemas.microsoft.com/office/drawing/2014/main" id="{C6BC8812-49F5-453C-AA3E-2E197BAC72EF}"/>
              </a:ext>
            </a:extLst>
          </p:cNvPr>
          <p:cNvSpPr/>
          <p:nvPr/>
        </p:nvSpPr>
        <p:spPr>
          <a:xfrm>
            <a:off x="7723459" y="2037045"/>
            <a:ext cx="2845049"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预备知识</a:t>
            </a:r>
          </a:p>
        </p:txBody>
      </p:sp>
      <p:sp>
        <p:nvSpPr>
          <p:cNvPr id="51" name="矩形 50">
            <a:extLst>
              <a:ext uri="{FF2B5EF4-FFF2-40B4-BE49-F238E27FC236}">
                <a16:creationId xmlns:a16="http://schemas.microsoft.com/office/drawing/2014/main" id="{386C7FCC-D752-4134-8880-C63DE0B54FB7}"/>
              </a:ext>
            </a:extLst>
          </p:cNvPr>
          <p:cNvSpPr/>
          <p:nvPr/>
        </p:nvSpPr>
        <p:spPr>
          <a:xfrm>
            <a:off x="7723459" y="3800409"/>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300" dirty="0">
                <a:solidFill>
                  <a:prstClr val="black">
                    <a:lumMod val="75000"/>
                    <a:lumOff val="25000"/>
                  </a:prstClr>
                </a:solidFill>
                <a:latin typeface="微软雅黑"/>
                <a:ea typeface="微软雅黑"/>
              </a:rPr>
              <a:t>安全性证明</a:t>
            </a:r>
            <a:endPar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53" name="矩形 52">
            <a:extLst>
              <a:ext uri="{FF2B5EF4-FFF2-40B4-BE49-F238E27FC236}">
                <a16:creationId xmlns:a16="http://schemas.microsoft.com/office/drawing/2014/main" id="{42703394-4A33-43C2-AAC4-9D101D7DB115}"/>
              </a:ext>
            </a:extLst>
          </p:cNvPr>
          <p:cNvSpPr/>
          <p:nvPr/>
        </p:nvSpPr>
        <p:spPr>
          <a:xfrm>
            <a:off x="7723460" y="4665127"/>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300" dirty="0">
                <a:solidFill>
                  <a:prstClr val="black">
                    <a:lumMod val="75000"/>
                    <a:lumOff val="25000"/>
                  </a:prstClr>
                </a:solidFill>
                <a:latin typeface="微软雅黑"/>
                <a:ea typeface="微软雅黑"/>
              </a:rPr>
              <a:t>实验部分</a:t>
            </a:r>
            <a:endPar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57" name="矩形 56">
            <a:extLst>
              <a:ext uri="{FF2B5EF4-FFF2-40B4-BE49-F238E27FC236}">
                <a16:creationId xmlns:a16="http://schemas.microsoft.com/office/drawing/2014/main" id="{E88AD7DD-34D4-4DC8-8716-410EE9E6F2EB}"/>
              </a:ext>
            </a:extLst>
          </p:cNvPr>
          <p:cNvSpPr/>
          <p:nvPr/>
        </p:nvSpPr>
        <p:spPr>
          <a:xfrm>
            <a:off x="7723459" y="5571299"/>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论文讨论</a:t>
            </a:r>
          </a:p>
        </p:txBody>
      </p:sp>
      <p:sp>
        <p:nvSpPr>
          <p:cNvPr id="30" name="矩形 29">
            <a:extLst>
              <a:ext uri="{FF2B5EF4-FFF2-40B4-BE49-F238E27FC236}">
                <a16:creationId xmlns:a16="http://schemas.microsoft.com/office/drawing/2014/main" id="{C4464F5C-0595-EB47-9D3C-7FFEE553C284}"/>
              </a:ext>
            </a:extLst>
          </p:cNvPr>
          <p:cNvSpPr/>
          <p:nvPr/>
        </p:nvSpPr>
        <p:spPr>
          <a:xfrm>
            <a:off x="7723458" y="2908432"/>
            <a:ext cx="2845049"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300" dirty="0">
                <a:solidFill>
                  <a:prstClr val="black">
                    <a:lumMod val="75000"/>
                    <a:lumOff val="25000"/>
                  </a:prstClr>
                </a:solidFill>
                <a:latin typeface="微软雅黑"/>
                <a:ea typeface="微软雅黑"/>
              </a:rPr>
              <a:t>方案设计</a:t>
            </a:r>
            <a:endPar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26" name="图片 25">
            <a:extLst>
              <a:ext uri="{FF2B5EF4-FFF2-40B4-BE49-F238E27FC236}">
                <a16:creationId xmlns:a16="http://schemas.microsoft.com/office/drawing/2014/main" id="{4E218609-3C44-804D-ABCE-AE7C74B1D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7" name="文本框 7">
            <a:extLst>
              <a:ext uri="{FF2B5EF4-FFF2-40B4-BE49-F238E27FC236}">
                <a16:creationId xmlns:a16="http://schemas.microsoft.com/office/drawing/2014/main" id="{CBB916ED-C6E8-AE4B-89E5-AAE4039E8E5C}"/>
              </a:ext>
            </a:extLst>
          </p:cNvPr>
          <p:cNvSpPr txBox="1"/>
          <p:nvPr/>
        </p:nvSpPr>
        <p:spPr>
          <a:xfrm>
            <a:off x="4183808" y="6530627"/>
            <a:ext cx="382438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794289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400" b="1" dirty="0">
                <a:solidFill>
                  <a:prstClr val="black"/>
                </a:solidFill>
                <a:latin typeface="微软雅黑"/>
                <a:ea typeface="微软雅黑"/>
              </a:rPr>
              <a:t>方案设计</a:t>
            </a:r>
            <a:r>
              <a:rPr lang="en-US" altLang="zh-CN" sz="2400" dirty="0">
                <a:solidFill>
                  <a:prstClr val="black"/>
                </a:solidFill>
                <a:latin typeface="微软雅黑"/>
                <a:ea typeface="微软雅黑"/>
              </a:rPr>
              <a:t>——</a:t>
            </a:r>
            <a:r>
              <a:rPr lang="zh-CN" altLang="en-US" sz="2400" dirty="0">
                <a:solidFill>
                  <a:prstClr val="black"/>
                </a:solidFill>
                <a:latin typeface="微软雅黑"/>
                <a:ea typeface="微软雅黑"/>
              </a:rPr>
              <a:t>安全决策点判定</a:t>
            </a:r>
            <a:endParaRPr lang="en-US" altLang="zh-CN" sz="2400" b="1" dirty="0">
              <a:solidFill>
                <a:prstClr val="black"/>
              </a:solidFill>
              <a:latin typeface="微软雅黑"/>
              <a:ea typeface="微软雅黑"/>
            </a:endParaRPr>
          </a:p>
        </p:txBody>
      </p:sp>
      <p:sp>
        <p:nvSpPr>
          <p:cNvPr id="45" name="文本框 44">
            <a:extLst>
              <a:ext uri="{FF2B5EF4-FFF2-40B4-BE49-F238E27FC236}">
                <a16:creationId xmlns:a16="http://schemas.microsoft.com/office/drawing/2014/main" id="{31B2AD45-911B-2146-870A-1CEFC1A745F6}"/>
              </a:ext>
            </a:extLst>
          </p:cNvPr>
          <p:cNvSpPr txBox="1"/>
          <p:nvPr/>
        </p:nvSpPr>
        <p:spPr>
          <a:xfrm>
            <a:off x="323193" y="815326"/>
            <a:ext cx="3723290" cy="369332"/>
          </a:xfrm>
          <a:prstGeom prst="rect">
            <a:avLst/>
          </a:prstGeom>
          <a:noFill/>
        </p:spPr>
        <p:txBody>
          <a:bodyPr wrap="square">
            <a:spAutoFit/>
          </a:bodyPr>
          <a:lstStyle/>
          <a:p>
            <a:r>
              <a:rPr lang="zh-CN" altLang="en-US" b="1" dirty="0"/>
              <a:t>﻿Secure Decision Node Evaluation</a:t>
            </a:r>
          </a:p>
        </p:txBody>
      </p:sp>
      <p:pic>
        <p:nvPicPr>
          <p:cNvPr id="47" name="Picture 2">
            <a:extLst>
              <a:ext uri="{FF2B5EF4-FFF2-40B4-BE49-F238E27FC236}">
                <a16:creationId xmlns:a16="http://schemas.microsoft.com/office/drawing/2014/main" id="{97D69312-2AA8-7143-A66C-863DA65C2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651" y="1253055"/>
            <a:ext cx="3386765" cy="239810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B47E91E0-D99F-AD4D-8091-ACABED6A814F}"/>
              </a:ext>
            </a:extLst>
          </p:cNvPr>
          <p:cNvPicPr>
            <a:picLocks noChangeAspect="1"/>
          </p:cNvPicPr>
          <p:nvPr/>
        </p:nvPicPr>
        <p:blipFill>
          <a:blip r:embed="rId4"/>
          <a:stretch>
            <a:fillRect/>
          </a:stretch>
        </p:blipFill>
        <p:spPr>
          <a:xfrm>
            <a:off x="627664" y="1246029"/>
            <a:ext cx="4779496" cy="5058000"/>
          </a:xfrm>
          <a:prstGeom prst="rect">
            <a:avLst/>
          </a:prstGeom>
        </p:spPr>
      </p:pic>
      <p:sp>
        <p:nvSpPr>
          <p:cNvPr id="3" name="圆角矩形 2">
            <a:extLst>
              <a:ext uri="{FF2B5EF4-FFF2-40B4-BE49-F238E27FC236}">
                <a16:creationId xmlns:a16="http://schemas.microsoft.com/office/drawing/2014/main" id="{ED3E6E32-5358-6C45-82A4-B3B1DD9C240B}"/>
              </a:ext>
            </a:extLst>
          </p:cNvPr>
          <p:cNvSpPr/>
          <p:nvPr/>
        </p:nvSpPr>
        <p:spPr>
          <a:xfrm>
            <a:off x="1041760" y="2036550"/>
            <a:ext cx="3909848" cy="17353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3F73C1D0-16D4-2440-B026-88D2DD6B95C7}"/>
              </a:ext>
            </a:extLst>
          </p:cNvPr>
          <p:cNvSpPr/>
          <p:nvPr/>
        </p:nvSpPr>
        <p:spPr>
          <a:xfrm>
            <a:off x="1041760" y="5122281"/>
            <a:ext cx="3909848" cy="17353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5" name="图片 14">
            <a:extLst>
              <a:ext uri="{FF2B5EF4-FFF2-40B4-BE49-F238E27FC236}">
                <a16:creationId xmlns:a16="http://schemas.microsoft.com/office/drawing/2014/main" id="{4C450EE8-27CB-CC4F-A5B7-158F3473F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3" name="文本框 12">
            <a:extLst>
              <a:ext uri="{FF2B5EF4-FFF2-40B4-BE49-F238E27FC236}">
                <a16:creationId xmlns:a16="http://schemas.microsoft.com/office/drawing/2014/main" id="{BF00C089-9D6A-D54D-A7A1-7BBB3DBD7F01}"/>
              </a:ext>
            </a:extLst>
          </p:cNvPr>
          <p:cNvSpPr txBox="1"/>
          <p:nvPr/>
        </p:nvSpPr>
        <p:spPr>
          <a:xfrm>
            <a:off x="5531473" y="5372252"/>
            <a:ext cx="6660527" cy="1200329"/>
          </a:xfrm>
          <a:prstGeom prst="rect">
            <a:avLst/>
          </a:prstGeom>
          <a:noFill/>
        </p:spPr>
        <p:txBody>
          <a:bodyPr wrap="square">
            <a:spAutoFit/>
          </a:bodyPr>
          <a:lstStyle/>
          <a:p>
            <a:r>
              <a:rPr lang="zh-CN" altLang="en-US" i="1" dirty="0"/>
              <a:t>﻿M. D. Cock et al., “Efficient and private scoring of decision trees, support vector machines and logistic regression models based on pre-computation,” IEEE Trans. Depend. Secure Comput., vol. 16, no. 2, pp. 217–230, Mar./Apr. 2017.</a:t>
            </a:r>
          </a:p>
        </p:txBody>
      </p:sp>
      <p:sp>
        <p:nvSpPr>
          <p:cNvPr id="18" name="文本框 17">
            <a:extLst>
              <a:ext uri="{FF2B5EF4-FFF2-40B4-BE49-F238E27FC236}">
                <a16:creationId xmlns:a16="http://schemas.microsoft.com/office/drawing/2014/main" id="{6CDB647C-3818-DB45-8631-AEFCB16EF85F}"/>
              </a:ext>
            </a:extLst>
          </p:cNvPr>
          <p:cNvSpPr txBox="1"/>
          <p:nvPr/>
        </p:nvSpPr>
        <p:spPr>
          <a:xfrm>
            <a:off x="4130343" y="830342"/>
            <a:ext cx="2024630" cy="369332"/>
          </a:xfrm>
          <a:prstGeom prst="rect">
            <a:avLst/>
          </a:prstGeom>
          <a:noFill/>
        </p:spPr>
        <p:txBody>
          <a:bodyPr wrap="square">
            <a:spAutoFit/>
          </a:bodyPr>
          <a:lstStyle/>
          <a:p>
            <a:r>
              <a:rPr kumimoji="1" lang="zh-CN" altLang="en-US" b="1" dirty="0"/>
              <a:t>求：</a:t>
            </a:r>
            <a:r>
              <a:rPr kumimoji="1" lang="en-US" altLang="zh-CN" b="1" dirty="0"/>
              <a:t>MSB(x-y)</a:t>
            </a:r>
            <a:endParaRPr lang="zh-CN" altLang="en-US" b="1" dirty="0"/>
          </a:p>
        </p:txBody>
      </p:sp>
      <p:sp>
        <p:nvSpPr>
          <p:cNvPr id="19" name="文本框 7">
            <a:extLst>
              <a:ext uri="{FF2B5EF4-FFF2-40B4-BE49-F238E27FC236}">
                <a16:creationId xmlns:a16="http://schemas.microsoft.com/office/drawing/2014/main" id="{13485D77-D9D0-B649-AEE4-F21C8D92C7D0}"/>
              </a:ext>
            </a:extLst>
          </p:cNvPr>
          <p:cNvSpPr txBox="1"/>
          <p:nvPr/>
        </p:nvSpPr>
        <p:spPr>
          <a:xfrm>
            <a:off x="4183808" y="6530627"/>
            <a:ext cx="389930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2866015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安全决策点判定</a:t>
            </a:r>
            <a:endParaRPr lang="en-US" altLang="zh-CN" sz="2400" b="1" dirty="0">
              <a:solidFill>
                <a:prstClr val="black"/>
              </a:solidFill>
              <a:latin typeface="微软雅黑"/>
              <a:ea typeface="微软雅黑"/>
            </a:endParaRPr>
          </a:p>
        </p:txBody>
      </p:sp>
      <p:sp>
        <p:nvSpPr>
          <p:cNvPr id="16" name="文本框 7">
            <a:extLst>
              <a:ext uri="{FF2B5EF4-FFF2-40B4-BE49-F238E27FC236}">
                <a16:creationId xmlns:a16="http://schemas.microsoft.com/office/drawing/2014/main" id="{1CE09027-8404-874A-BEF0-ECD7E4ECB2E8}"/>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
        <p:nvSpPr>
          <p:cNvPr id="45" name="文本框 44">
            <a:extLst>
              <a:ext uri="{FF2B5EF4-FFF2-40B4-BE49-F238E27FC236}">
                <a16:creationId xmlns:a16="http://schemas.microsoft.com/office/drawing/2014/main" id="{31B2AD45-911B-2146-870A-1CEFC1A745F6}"/>
              </a:ext>
            </a:extLst>
          </p:cNvPr>
          <p:cNvSpPr txBox="1"/>
          <p:nvPr/>
        </p:nvSpPr>
        <p:spPr>
          <a:xfrm>
            <a:off x="323193" y="815326"/>
            <a:ext cx="3723290" cy="369332"/>
          </a:xfrm>
          <a:prstGeom prst="rect">
            <a:avLst/>
          </a:prstGeom>
          <a:noFill/>
        </p:spPr>
        <p:txBody>
          <a:bodyPr wrap="square">
            <a:spAutoFit/>
          </a:bodyPr>
          <a:lstStyle/>
          <a:p>
            <a:r>
              <a:rPr lang="zh-CN" altLang="en-US" b="1" dirty="0"/>
              <a:t>﻿Secure Decision Node Evaluation</a:t>
            </a:r>
          </a:p>
        </p:txBody>
      </p:sp>
      <p:pic>
        <p:nvPicPr>
          <p:cNvPr id="47" name="Picture 2">
            <a:extLst>
              <a:ext uri="{FF2B5EF4-FFF2-40B4-BE49-F238E27FC236}">
                <a16:creationId xmlns:a16="http://schemas.microsoft.com/office/drawing/2014/main" id="{97D69312-2AA8-7143-A66C-863DA65C2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960" y="1143429"/>
            <a:ext cx="3386765" cy="239810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D01C385-BF81-BB40-9D15-F5FAA13ABD75}"/>
              </a:ext>
            </a:extLst>
          </p:cNvPr>
          <p:cNvSpPr txBox="1"/>
          <p:nvPr/>
        </p:nvSpPr>
        <p:spPr>
          <a:xfrm>
            <a:off x="323193" y="1471448"/>
            <a:ext cx="6952544" cy="369332"/>
          </a:xfrm>
          <a:prstGeom prst="rect">
            <a:avLst/>
          </a:prstGeom>
          <a:noFill/>
        </p:spPr>
        <p:txBody>
          <a:bodyPr wrap="none" rtlCol="0">
            <a:spAutoFit/>
          </a:bodyPr>
          <a:lstStyle/>
          <a:p>
            <a:r>
              <a:rPr kumimoji="1" lang="zh-CN" altLang="en-US" dirty="0"/>
              <a:t>计算</a:t>
            </a:r>
            <a:r>
              <a:rPr kumimoji="1" lang="en-US" altLang="zh-CN" dirty="0"/>
              <a:t>Compare(</a:t>
            </a:r>
            <a:r>
              <a:rPr kumimoji="1" lang="en-US" altLang="zh-CN" dirty="0" err="1"/>
              <a:t>x,y</a:t>
            </a:r>
            <a:r>
              <a:rPr kumimoji="1" lang="en-US" altLang="zh-CN" dirty="0"/>
              <a:t>)</a:t>
            </a:r>
            <a:r>
              <a:rPr kumimoji="1" lang="zh-CN" altLang="en-US" dirty="0"/>
              <a:t>的简单方案：执行布尔电路加法器以得到</a:t>
            </a:r>
            <a:r>
              <a:rPr kumimoji="1" lang="en-US" altLang="zh-CN" dirty="0"/>
              <a:t>MSB(x-y)</a:t>
            </a:r>
            <a:endParaRPr kumimoji="1" lang="zh-CN" altLang="en-US" dirty="0"/>
          </a:p>
        </p:txBody>
      </p:sp>
      <p:pic>
        <p:nvPicPr>
          <p:cNvPr id="13" name="图片 12">
            <a:extLst>
              <a:ext uri="{FF2B5EF4-FFF2-40B4-BE49-F238E27FC236}">
                <a16:creationId xmlns:a16="http://schemas.microsoft.com/office/drawing/2014/main" id="{4ECDFAE8-6215-8D47-8DD9-A1BECBB6705F}"/>
              </a:ext>
            </a:extLst>
          </p:cNvPr>
          <p:cNvPicPr>
            <a:picLocks noChangeAspect="1"/>
          </p:cNvPicPr>
          <p:nvPr/>
        </p:nvPicPr>
        <p:blipFill>
          <a:blip r:embed="rId4"/>
          <a:stretch>
            <a:fillRect/>
          </a:stretch>
        </p:blipFill>
        <p:spPr>
          <a:xfrm>
            <a:off x="1041760" y="2127570"/>
            <a:ext cx="6291536" cy="3141405"/>
          </a:xfrm>
          <a:prstGeom prst="rect">
            <a:avLst/>
          </a:prstGeom>
        </p:spPr>
      </p:pic>
      <p:sp>
        <p:nvSpPr>
          <p:cNvPr id="57" name="文本框 56">
            <a:extLst>
              <a:ext uri="{FF2B5EF4-FFF2-40B4-BE49-F238E27FC236}">
                <a16:creationId xmlns:a16="http://schemas.microsoft.com/office/drawing/2014/main" id="{FF81CCD8-2742-DA45-9EDE-9C9F1C44C96D}"/>
              </a:ext>
            </a:extLst>
          </p:cNvPr>
          <p:cNvSpPr txBox="1"/>
          <p:nvPr/>
        </p:nvSpPr>
        <p:spPr>
          <a:xfrm>
            <a:off x="1408965" y="5607297"/>
            <a:ext cx="9994760" cy="923330"/>
          </a:xfrm>
          <a:prstGeom prst="rect">
            <a:avLst/>
          </a:prstGeom>
          <a:noFill/>
        </p:spPr>
        <p:txBody>
          <a:bodyPr wrap="square">
            <a:spAutoFit/>
          </a:bodyPr>
          <a:lstStyle/>
          <a:p>
            <a:r>
              <a:rPr lang="zh-CN" altLang="en-US" i="1" dirty="0"/>
              <a:t>﻿M. D. Cock et al., “Efficient and private scoring of decision trees,</a:t>
            </a:r>
            <a:r>
              <a:rPr lang="en-US" altLang="zh-CN" i="1" dirty="0"/>
              <a:t> </a:t>
            </a:r>
            <a:r>
              <a:rPr lang="zh-CN" altLang="en-US" i="1" dirty="0"/>
              <a:t>support vector machines and logistic regression models based on</a:t>
            </a:r>
            <a:r>
              <a:rPr lang="en-US" altLang="zh-CN" i="1" dirty="0"/>
              <a:t> </a:t>
            </a:r>
            <a:r>
              <a:rPr lang="zh-CN" altLang="en-US" i="1" dirty="0"/>
              <a:t>pre-computation,” IEEE Trans. Depend. Secure Comput., vol. 16,no. 2, pp. 217–230, Mar./Apr. 2017.</a:t>
            </a:r>
          </a:p>
        </p:txBody>
      </p:sp>
      <p:pic>
        <p:nvPicPr>
          <p:cNvPr id="58" name="Picture 2">
            <a:extLst>
              <a:ext uri="{FF2B5EF4-FFF2-40B4-BE49-F238E27FC236}">
                <a16:creationId xmlns:a16="http://schemas.microsoft.com/office/drawing/2014/main" id="{5BC436AA-D741-E84A-9690-A698278BCF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107" y="3836250"/>
            <a:ext cx="3926758" cy="1570703"/>
          </a:xfrm>
          <a:prstGeom prst="rect">
            <a:avLst/>
          </a:prstGeom>
          <a:noFill/>
          <a:extLst>
            <a:ext uri="{909E8E84-426E-40DD-AFC4-6F175D3DCCD1}">
              <a14:hiddenFill xmlns:a14="http://schemas.microsoft.com/office/drawing/2010/main">
                <a:solidFill>
                  <a:srgbClr val="FFFFFF"/>
                </a:solidFill>
              </a14:hiddenFill>
            </a:ext>
          </a:extLst>
        </p:spPr>
      </p:pic>
      <p:pic>
        <p:nvPicPr>
          <p:cNvPr id="63" name="图片 62">
            <a:extLst>
              <a:ext uri="{FF2B5EF4-FFF2-40B4-BE49-F238E27FC236}">
                <a16:creationId xmlns:a16="http://schemas.microsoft.com/office/drawing/2014/main" id="{D14B32B0-709C-FA44-AC6F-4074E68CCE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Tree>
    <p:extLst>
      <p:ext uri="{BB962C8B-B14F-4D97-AF65-F5344CB8AC3E}">
        <p14:creationId xmlns:p14="http://schemas.microsoft.com/office/powerpoint/2010/main" val="235729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dirty="0">
                <a:solidFill>
                  <a:prstClr val="black"/>
                </a:solidFill>
                <a:latin typeface="微软雅黑"/>
                <a:ea typeface="微软雅黑"/>
              </a:rPr>
              <a:t>安全决策点判定（改进）</a:t>
            </a:r>
            <a:endParaRPr lang="en-US" altLang="zh-CN" sz="2400" b="1" dirty="0">
              <a:solidFill>
                <a:prstClr val="black"/>
              </a:solidFill>
              <a:latin typeface="微软雅黑"/>
              <a:ea typeface="微软雅黑"/>
            </a:endParaRPr>
          </a:p>
        </p:txBody>
      </p:sp>
      <p:sp>
        <p:nvSpPr>
          <p:cNvPr id="45" name="文本框 44">
            <a:extLst>
              <a:ext uri="{FF2B5EF4-FFF2-40B4-BE49-F238E27FC236}">
                <a16:creationId xmlns:a16="http://schemas.microsoft.com/office/drawing/2014/main" id="{31B2AD45-911B-2146-870A-1CEFC1A745F6}"/>
              </a:ext>
            </a:extLst>
          </p:cNvPr>
          <p:cNvSpPr txBox="1"/>
          <p:nvPr/>
        </p:nvSpPr>
        <p:spPr>
          <a:xfrm>
            <a:off x="323193" y="815326"/>
            <a:ext cx="3723290" cy="369332"/>
          </a:xfrm>
          <a:prstGeom prst="rect">
            <a:avLst/>
          </a:prstGeom>
          <a:noFill/>
        </p:spPr>
        <p:txBody>
          <a:bodyPr wrap="square">
            <a:spAutoFit/>
          </a:bodyPr>
          <a:lstStyle/>
          <a:p>
            <a:r>
              <a:rPr lang="zh-CN" altLang="en-US" b="1" dirty="0"/>
              <a:t>﻿Secure Decision Node Evaluation</a:t>
            </a:r>
          </a:p>
        </p:txBody>
      </p:sp>
      <p:pic>
        <p:nvPicPr>
          <p:cNvPr id="12290" name="Picture 2">
            <a:extLst>
              <a:ext uri="{FF2B5EF4-FFF2-40B4-BE49-F238E27FC236}">
                <a16:creationId xmlns:a16="http://schemas.microsoft.com/office/drawing/2014/main" id="{6B751C1B-4F16-7B49-B9B5-67CC6808A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425" y="1257939"/>
            <a:ext cx="3781807" cy="151272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2411E714-BFB7-B84C-BB5D-B8036E1E2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009" y="2664009"/>
            <a:ext cx="2045754" cy="1760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3A49496-EB30-5B4F-A695-8690E98B4849}"/>
              </a:ext>
            </a:extLst>
          </p:cNvPr>
          <p:cNvPicPr>
            <a:picLocks noChangeAspect="1"/>
          </p:cNvPicPr>
          <p:nvPr/>
        </p:nvPicPr>
        <p:blipFill>
          <a:blip r:embed="rId5"/>
          <a:stretch>
            <a:fillRect/>
          </a:stretch>
        </p:blipFill>
        <p:spPr>
          <a:xfrm>
            <a:off x="752584" y="1348172"/>
            <a:ext cx="3035300" cy="4470400"/>
          </a:xfrm>
          <a:prstGeom prst="rect">
            <a:avLst/>
          </a:prstGeom>
        </p:spPr>
      </p:pic>
      <p:sp>
        <p:nvSpPr>
          <p:cNvPr id="5" name="矩形 4">
            <a:extLst>
              <a:ext uri="{FF2B5EF4-FFF2-40B4-BE49-F238E27FC236}">
                <a16:creationId xmlns:a16="http://schemas.microsoft.com/office/drawing/2014/main" id="{5E3324F8-D88C-EF46-89B6-92EF442D064A}"/>
              </a:ext>
            </a:extLst>
          </p:cNvPr>
          <p:cNvSpPr/>
          <p:nvPr/>
        </p:nvSpPr>
        <p:spPr>
          <a:xfrm>
            <a:off x="624785" y="3374214"/>
            <a:ext cx="2542267" cy="386255"/>
          </a:xfrm>
          <a:prstGeom prst="rect">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F470C83E-FDCC-2D47-A895-EC83A545A1E4}"/>
              </a:ext>
            </a:extLst>
          </p:cNvPr>
          <p:cNvSpPr/>
          <p:nvPr/>
        </p:nvSpPr>
        <p:spPr>
          <a:xfrm>
            <a:off x="624785" y="5267311"/>
            <a:ext cx="2542267" cy="386255"/>
          </a:xfrm>
          <a:prstGeom prst="rect">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B10FB3AD-4714-B941-A210-6BC1B133A3C4}"/>
              </a:ext>
            </a:extLst>
          </p:cNvPr>
          <p:cNvSpPr/>
          <p:nvPr/>
        </p:nvSpPr>
        <p:spPr>
          <a:xfrm>
            <a:off x="624785" y="4358028"/>
            <a:ext cx="2542267" cy="806842"/>
          </a:xfrm>
          <a:prstGeom prst="rect">
            <a:avLst/>
          </a:prstGeom>
          <a:no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23" name="图片 22">
            <a:extLst>
              <a:ext uri="{FF2B5EF4-FFF2-40B4-BE49-F238E27FC236}">
                <a16:creationId xmlns:a16="http://schemas.microsoft.com/office/drawing/2014/main" id="{10B29B70-B0A4-DD45-B504-24D465C0F690}"/>
              </a:ext>
            </a:extLst>
          </p:cNvPr>
          <p:cNvPicPr>
            <a:picLocks noChangeAspect="1"/>
          </p:cNvPicPr>
          <p:nvPr/>
        </p:nvPicPr>
        <p:blipFill>
          <a:blip r:embed="rId6"/>
          <a:stretch>
            <a:fillRect/>
          </a:stretch>
        </p:blipFill>
        <p:spPr>
          <a:xfrm>
            <a:off x="6690056" y="2771209"/>
            <a:ext cx="3302000" cy="368300"/>
          </a:xfrm>
          <a:prstGeom prst="rect">
            <a:avLst/>
          </a:prstGeom>
        </p:spPr>
      </p:pic>
      <p:pic>
        <p:nvPicPr>
          <p:cNvPr id="24" name="图片 23">
            <a:extLst>
              <a:ext uri="{FF2B5EF4-FFF2-40B4-BE49-F238E27FC236}">
                <a16:creationId xmlns:a16="http://schemas.microsoft.com/office/drawing/2014/main" id="{0A240404-439F-E340-91A1-2FD06E038D7D}"/>
              </a:ext>
            </a:extLst>
          </p:cNvPr>
          <p:cNvPicPr>
            <a:picLocks noChangeAspect="1"/>
          </p:cNvPicPr>
          <p:nvPr/>
        </p:nvPicPr>
        <p:blipFill>
          <a:blip r:embed="rId7"/>
          <a:stretch>
            <a:fillRect/>
          </a:stretch>
        </p:blipFill>
        <p:spPr>
          <a:xfrm>
            <a:off x="6613857" y="3482812"/>
            <a:ext cx="2146300" cy="342900"/>
          </a:xfrm>
          <a:prstGeom prst="rect">
            <a:avLst/>
          </a:prstGeom>
        </p:spPr>
      </p:pic>
      <p:pic>
        <p:nvPicPr>
          <p:cNvPr id="25" name="图片 24">
            <a:extLst>
              <a:ext uri="{FF2B5EF4-FFF2-40B4-BE49-F238E27FC236}">
                <a16:creationId xmlns:a16="http://schemas.microsoft.com/office/drawing/2014/main" id="{999F3F8E-0EB2-FF44-9C82-ED2B54CB6A36}"/>
              </a:ext>
            </a:extLst>
          </p:cNvPr>
          <p:cNvPicPr>
            <a:picLocks noChangeAspect="1"/>
          </p:cNvPicPr>
          <p:nvPr/>
        </p:nvPicPr>
        <p:blipFill>
          <a:blip r:embed="rId8"/>
          <a:stretch>
            <a:fillRect/>
          </a:stretch>
        </p:blipFill>
        <p:spPr>
          <a:xfrm>
            <a:off x="6645389" y="4013513"/>
            <a:ext cx="2247900" cy="342900"/>
          </a:xfrm>
          <a:prstGeom prst="rect">
            <a:avLst/>
          </a:prstGeom>
        </p:spPr>
      </p:pic>
      <p:sp>
        <p:nvSpPr>
          <p:cNvPr id="28" name="文本框 27">
            <a:extLst>
              <a:ext uri="{FF2B5EF4-FFF2-40B4-BE49-F238E27FC236}">
                <a16:creationId xmlns:a16="http://schemas.microsoft.com/office/drawing/2014/main" id="{03F85888-42F2-3F4D-8E69-9A3A75CE018C}"/>
              </a:ext>
            </a:extLst>
          </p:cNvPr>
          <p:cNvSpPr txBox="1"/>
          <p:nvPr/>
        </p:nvSpPr>
        <p:spPr>
          <a:xfrm>
            <a:off x="7208895" y="3096530"/>
            <a:ext cx="1210222" cy="276999"/>
          </a:xfrm>
          <a:prstGeom prst="rect">
            <a:avLst/>
          </a:prstGeom>
          <a:noFill/>
        </p:spPr>
        <p:txBody>
          <a:bodyPr wrap="square" rtlCol="0">
            <a:spAutoFit/>
          </a:bodyPr>
          <a:lstStyle/>
          <a:p>
            <a:r>
              <a:rPr kumimoji="1" lang="en-US" altLang="zh-CN" sz="1200" i="1" dirty="0"/>
              <a:t>Generate carry</a:t>
            </a:r>
            <a:endParaRPr kumimoji="1" lang="zh-CN" altLang="en-US" sz="1200" i="1" dirty="0"/>
          </a:p>
        </p:txBody>
      </p:sp>
      <p:sp>
        <p:nvSpPr>
          <p:cNvPr id="36" name="文本框 35">
            <a:extLst>
              <a:ext uri="{FF2B5EF4-FFF2-40B4-BE49-F238E27FC236}">
                <a16:creationId xmlns:a16="http://schemas.microsoft.com/office/drawing/2014/main" id="{AFCA5687-DA6F-E649-BA55-596B2C56B7F1}"/>
              </a:ext>
            </a:extLst>
          </p:cNvPr>
          <p:cNvSpPr txBox="1"/>
          <p:nvPr/>
        </p:nvSpPr>
        <p:spPr>
          <a:xfrm>
            <a:off x="8490767" y="3096530"/>
            <a:ext cx="1960931" cy="276999"/>
          </a:xfrm>
          <a:prstGeom prst="rect">
            <a:avLst/>
          </a:prstGeom>
          <a:noFill/>
        </p:spPr>
        <p:txBody>
          <a:bodyPr wrap="square">
            <a:spAutoFit/>
          </a:bodyPr>
          <a:lstStyle/>
          <a:p>
            <a:r>
              <a:rPr kumimoji="1" lang="en-US" altLang="zh-CN" sz="1200" i="1" dirty="0"/>
              <a:t>Propagate carry</a:t>
            </a:r>
            <a:endParaRPr kumimoji="1" lang="zh-CN" altLang="en-US" sz="1200" i="1" dirty="0"/>
          </a:p>
        </p:txBody>
      </p:sp>
      <p:pic>
        <p:nvPicPr>
          <p:cNvPr id="30" name="图片 29">
            <a:extLst>
              <a:ext uri="{FF2B5EF4-FFF2-40B4-BE49-F238E27FC236}">
                <a16:creationId xmlns:a16="http://schemas.microsoft.com/office/drawing/2014/main" id="{5D41756F-49F5-1D43-98D9-C6752D997806}"/>
              </a:ext>
            </a:extLst>
          </p:cNvPr>
          <p:cNvPicPr>
            <a:picLocks noChangeAspect="1"/>
          </p:cNvPicPr>
          <p:nvPr/>
        </p:nvPicPr>
        <p:blipFill>
          <a:blip r:embed="rId9"/>
          <a:stretch>
            <a:fillRect/>
          </a:stretch>
        </p:blipFill>
        <p:spPr>
          <a:xfrm>
            <a:off x="5150068" y="4749630"/>
            <a:ext cx="6157175" cy="1220537"/>
          </a:xfrm>
          <a:prstGeom prst="rect">
            <a:avLst/>
          </a:prstGeom>
        </p:spPr>
      </p:pic>
      <p:sp>
        <p:nvSpPr>
          <p:cNvPr id="31" name="文本框 30">
            <a:extLst>
              <a:ext uri="{FF2B5EF4-FFF2-40B4-BE49-F238E27FC236}">
                <a16:creationId xmlns:a16="http://schemas.microsoft.com/office/drawing/2014/main" id="{9677DD9A-FA6B-094B-92B3-280DA5BB15DA}"/>
              </a:ext>
            </a:extLst>
          </p:cNvPr>
          <p:cNvSpPr txBox="1"/>
          <p:nvPr/>
        </p:nvSpPr>
        <p:spPr>
          <a:xfrm>
            <a:off x="4596270" y="872416"/>
            <a:ext cx="2031325" cy="369332"/>
          </a:xfrm>
          <a:prstGeom prst="rect">
            <a:avLst/>
          </a:prstGeom>
          <a:noFill/>
        </p:spPr>
        <p:txBody>
          <a:bodyPr wrap="none" rtlCol="0">
            <a:spAutoFit/>
          </a:bodyPr>
          <a:lstStyle/>
          <a:p>
            <a:r>
              <a:rPr kumimoji="1" lang="zh-CN" altLang="en-US" dirty="0"/>
              <a:t>波纹进位加法器：</a:t>
            </a:r>
          </a:p>
        </p:txBody>
      </p:sp>
      <p:pic>
        <p:nvPicPr>
          <p:cNvPr id="39" name="图片 38">
            <a:extLst>
              <a:ext uri="{FF2B5EF4-FFF2-40B4-BE49-F238E27FC236}">
                <a16:creationId xmlns:a16="http://schemas.microsoft.com/office/drawing/2014/main" id="{749BF24E-47E7-AA4E-9645-0530C99140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 name="矩形 1">
            <a:extLst>
              <a:ext uri="{FF2B5EF4-FFF2-40B4-BE49-F238E27FC236}">
                <a16:creationId xmlns:a16="http://schemas.microsoft.com/office/drawing/2014/main" id="{39EE1D42-A0C1-7841-9C7B-4425A25FCC7E}"/>
              </a:ext>
            </a:extLst>
          </p:cNvPr>
          <p:cNvSpPr/>
          <p:nvPr/>
        </p:nvSpPr>
        <p:spPr>
          <a:xfrm>
            <a:off x="6483927" y="2747134"/>
            <a:ext cx="3716977" cy="7095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7" name="文本框 7">
            <a:extLst>
              <a:ext uri="{FF2B5EF4-FFF2-40B4-BE49-F238E27FC236}">
                <a16:creationId xmlns:a16="http://schemas.microsoft.com/office/drawing/2014/main" id="{BAC2B03C-65E9-DD43-A818-2236F6DCEF6C}"/>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185629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400" b="1" dirty="0">
                <a:solidFill>
                  <a:prstClr val="black"/>
                </a:solidFill>
                <a:latin typeface="微软雅黑"/>
                <a:ea typeface="微软雅黑"/>
              </a:rPr>
              <a:t>方案设计</a:t>
            </a:r>
            <a:r>
              <a:rPr lang="en-US" altLang="zh-CN" sz="2400" dirty="0">
                <a:solidFill>
                  <a:prstClr val="black"/>
                </a:solidFill>
                <a:latin typeface="微软雅黑"/>
                <a:ea typeface="微软雅黑"/>
              </a:rPr>
              <a:t>——</a:t>
            </a:r>
            <a:r>
              <a:rPr lang="zh-CN" altLang="en-US" sz="2400" dirty="0">
                <a:solidFill>
                  <a:prstClr val="black"/>
                </a:solidFill>
                <a:latin typeface="微软雅黑"/>
                <a:ea typeface="微软雅黑"/>
              </a:rPr>
              <a:t>安全决策点判定（改进）</a:t>
            </a:r>
            <a:endParaRPr lang="en-US" altLang="zh-CN" sz="2400" b="1" dirty="0">
              <a:solidFill>
                <a:prstClr val="black"/>
              </a:solidFill>
              <a:latin typeface="微软雅黑"/>
              <a:ea typeface="微软雅黑"/>
            </a:endParaRPr>
          </a:p>
        </p:txBody>
      </p:sp>
      <p:sp>
        <p:nvSpPr>
          <p:cNvPr id="45" name="文本框 44">
            <a:extLst>
              <a:ext uri="{FF2B5EF4-FFF2-40B4-BE49-F238E27FC236}">
                <a16:creationId xmlns:a16="http://schemas.microsoft.com/office/drawing/2014/main" id="{31B2AD45-911B-2146-870A-1CEFC1A745F6}"/>
              </a:ext>
            </a:extLst>
          </p:cNvPr>
          <p:cNvSpPr txBox="1"/>
          <p:nvPr/>
        </p:nvSpPr>
        <p:spPr>
          <a:xfrm>
            <a:off x="323193" y="815326"/>
            <a:ext cx="3723290" cy="369332"/>
          </a:xfrm>
          <a:prstGeom prst="rect">
            <a:avLst/>
          </a:prstGeom>
          <a:noFill/>
        </p:spPr>
        <p:txBody>
          <a:bodyPr wrap="square">
            <a:spAutoFit/>
          </a:bodyPr>
          <a:lstStyle/>
          <a:p>
            <a:r>
              <a:rPr lang="zh-CN" altLang="en-US" b="1" dirty="0"/>
              <a:t>﻿Secure Decision Node Evaluation</a:t>
            </a:r>
          </a:p>
        </p:txBody>
      </p:sp>
      <p:pic>
        <p:nvPicPr>
          <p:cNvPr id="14338" name="Picture 2" descr="【HDL系列】超前进位加法器原理与设计">
            <a:extLst>
              <a:ext uri="{FF2B5EF4-FFF2-40B4-BE49-F238E27FC236}">
                <a16:creationId xmlns:a16="http://schemas.microsoft.com/office/drawing/2014/main" id="{E618E20E-DAEC-0745-9193-4E1C787678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4" t="3104" r="6565" b="2726"/>
          <a:stretch/>
        </p:blipFill>
        <p:spPr bwMode="auto">
          <a:xfrm>
            <a:off x="0" y="1574004"/>
            <a:ext cx="5379418" cy="28260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A8F64200-B3BD-DB40-A856-BB60DB0C7450}"/>
              </a:ext>
            </a:extLst>
          </p:cNvPr>
          <p:cNvPicPr>
            <a:picLocks noChangeAspect="1"/>
          </p:cNvPicPr>
          <p:nvPr/>
        </p:nvPicPr>
        <p:blipFill>
          <a:blip r:embed="rId4"/>
          <a:stretch>
            <a:fillRect/>
          </a:stretch>
        </p:blipFill>
        <p:spPr>
          <a:xfrm>
            <a:off x="5070109" y="3599081"/>
            <a:ext cx="7062952" cy="2935753"/>
          </a:xfrm>
          <a:prstGeom prst="rect">
            <a:avLst/>
          </a:prstGeom>
        </p:spPr>
      </p:pic>
      <p:pic>
        <p:nvPicPr>
          <p:cNvPr id="15" name="图片 14">
            <a:extLst>
              <a:ext uri="{FF2B5EF4-FFF2-40B4-BE49-F238E27FC236}">
                <a16:creationId xmlns:a16="http://schemas.microsoft.com/office/drawing/2014/main" id="{2571B261-A40D-E041-8D41-F997DCED6B4D}"/>
              </a:ext>
            </a:extLst>
          </p:cNvPr>
          <p:cNvPicPr>
            <a:picLocks noChangeAspect="1"/>
          </p:cNvPicPr>
          <p:nvPr/>
        </p:nvPicPr>
        <p:blipFill>
          <a:blip r:embed="rId5"/>
          <a:stretch>
            <a:fillRect/>
          </a:stretch>
        </p:blipFill>
        <p:spPr>
          <a:xfrm>
            <a:off x="5496909" y="1641987"/>
            <a:ext cx="6157175" cy="1220537"/>
          </a:xfrm>
          <a:prstGeom prst="rect">
            <a:avLst/>
          </a:prstGeom>
        </p:spPr>
      </p:pic>
      <p:sp>
        <p:nvSpPr>
          <p:cNvPr id="3" name="文本框 2">
            <a:extLst>
              <a:ext uri="{FF2B5EF4-FFF2-40B4-BE49-F238E27FC236}">
                <a16:creationId xmlns:a16="http://schemas.microsoft.com/office/drawing/2014/main" id="{CD2E5C20-F10D-584A-9512-83AD32E919DE}"/>
              </a:ext>
            </a:extLst>
          </p:cNvPr>
          <p:cNvSpPr txBox="1"/>
          <p:nvPr/>
        </p:nvSpPr>
        <p:spPr>
          <a:xfrm>
            <a:off x="141513" y="1194665"/>
            <a:ext cx="2031325" cy="369332"/>
          </a:xfrm>
          <a:prstGeom prst="rect">
            <a:avLst/>
          </a:prstGeom>
          <a:noFill/>
        </p:spPr>
        <p:txBody>
          <a:bodyPr wrap="none" rtlCol="0">
            <a:spAutoFit/>
          </a:bodyPr>
          <a:lstStyle/>
          <a:p>
            <a:r>
              <a:rPr kumimoji="1" lang="zh-CN" altLang="en-US" dirty="0"/>
              <a:t>超前进位加法器：</a:t>
            </a:r>
          </a:p>
        </p:txBody>
      </p:sp>
      <p:pic>
        <p:nvPicPr>
          <p:cNvPr id="18" name="图片 17">
            <a:extLst>
              <a:ext uri="{FF2B5EF4-FFF2-40B4-BE49-F238E27FC236}">
                <a16:creationId xmlns:a16="http://schemas.microsoft.com/office/drawing/2014/main" id="{ADC27802-DEA3-CC49-B6C7-9174FC002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2" name="文本框 7">
            <a:extLst>
              <a:ext uri="{FF2B5EF4-FFF2-40B4-BE49-F238E27FC236}">
                <a16:creationId xmlns:a16="http://schemas.microsoft.com/office/drawing/2014/main" id="{146910F2-1F95-034B-AACF-CCD35E1093DB}"/>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985873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400" b="1" dirty="0">
                <a:solidFill>
                  <a:prstClr val="black"/>
                </a:solidFill>
                <a:latin typeface="微软雅黑"/>
                <a:ea typeface="微软雅黑"/>
              </a:rPr>
              <a:t>方案设计</a:t>
            </a:r>
            <a:r>
              <a:rPr lang="en-US" altLang="zh-CN" sz="2400" dirty="0">
                <a:solidFill>
                  <a:prstClr val="black"/>
                </a:solidFill>
                <a:latin typeface="微软雅黑"/>
                <a:ea typeface="微软雅黑"/>
              </a:rPr>
              <a:t>——</a:t>
            </a:r>
            <a:r>
              <a:rPr lang="zh-CN" altLang="en-US" sz="2400" dirty="0">
                <a:solidFill>
                  <a:prstClr val="black"/>
                </a:solidFill>
                <a:latin typeface="微软雅黑"/>
                <a:ea typeface="微软雅黑"/>
              </a:rPr>
              <a:t>安全决策点判定（改进）</a:t>
            </a:r>
            <a:endParaRPr lang="en-US" altLang="zh-CN" sz="2400" b="1" dirty="0">
              <a:solidFill>
                <a:prstClr val="black"/>
              </a:solidFill>
              <a:latin typeface="微软雅黑"/>
              <a:ea typeface="微软雅黑"/>
            </a:endParaRPr>
          </a:p>
        </p:txBody>
      </p:sp>
      <p:sp>
        <p:nvSpPr>
          <p:cNvPr id="45" name="文本框 44">
            <a:extLst>
              <a:ext uri="{FF2B5EF4-FFF2-40B4-BE49-F238E27FC236}">
                <a16:creationId xmlns:a16="http://schemas.microsoft.com/office/drawing/2014/main" id="{31B2AD45-911B-2146-870A-1CEFC1A745F6}"/>
              </a:ext>
            </a:extLst>
          </p:cNvPr>
          <p:cNvSpPr txBox="1"/>
          <p:nvPr/>
        </p:nvSpPr>
        <p:spPr>
          <a:xfrm>
            <a:off x="323193" y="815326"/>
            <a:ext cx="3723290" cy="369332"/>
          </a:xfrm>
          <a:prstGeom prst="rect">
            <a:avLst/>
          </a:prstGeom>
          <a:noFill/>
        </p:spPr>
        <p:txBody>
          <a:bodyPr wrap="square">
            <a:spAutoFit/>
          </a:bodyPr>
          <a:lstStyle/>
          <a:p>
            <a:r>
              <a:rPr lang="zh-CN" altLang="en-US" b="1" dirty="0"/>
              <a:t>﻿Secure Decision Node Evaluation</a:t>
            </a:r>
          </a:p>
        </p:txBody>
      </p:sp>
      <p:pic>
        <p:nvPicPr>
          <p:cNvPr id="3" name="图片 2">
            <a:extLst>
              <a:ext uri="{FF2B5EF4-FFF2-40B4-BE49-F238E27FC236}">
                <a16:creationId xmlns:a16="http://schemas.microsoft.com/office/drawing/2014/main" id="{C5ECE0E7-9033-064F-BA64-B8B720AFDAB4}"/>
              </a:ext>
            </a:extLst>
          </p:cNvPr>
          <p:cNvPicPr>
            <a:picLocks noChangeAspect="1"/>
          </p:cNvPicPr>
          <p:nvPr/>
        </p:nvPicPr>
        <p:blipFill>
          <a:blip r:embed="rId3"/>
          <a:stretch>
            <a:fillRect/>
          </a:stretch>
        </p:blipFill>
        <p:spPr>
          <a:xfrm>
            <a:off x="447902" y="2094150"/>
            <a:ext cx="2726778" cy="2114019"/>
          </a:xfrm>
          <a:prstGeom prst="rect">
            <a:avLst/>
          </a:prstGeom>
        </p:spPr>
      </p:pic>
      <p:pic>
        <p:nvPicPr>
          <p:cNvPr id="4" name="图片 3">
            <a:extLst>
              <a:ext uri="{FF2B5EF4-FFF2-40B4-BE49-F238E27FC236}">
                <a16:creationId xmlns:a16="http://schemas.microsoft.com/office/drawing/2014/main" id="{8777F0E9-567A-6141-B0FD-DE22CF97E92B}"/>
              </a:ext>
            </a:extLst>
          </p:cNvPr>
          <p:cNvPicPr>
            <a:picLocks noChangeAspect="1"/>
          </p:cNvPicPr>
          <p:nvPr/>
        </p:nvPicPr>
        <p:blipFill>
          <a:blip r:embed="rId4"/>
          <a:stretch>
            <a:fillRect/>
          </a:stretch>
        </p:blipFill>
        <p:spPr>
          <a:xfrm>
            <a:off x="5888638" y="2866523"/>
            <a:ext cx="4720678" cy="3210962"/>
          </a:xfrm>
          <a:prstGeom prst="rect">
            <a:avLst/>
          </a:prstGeom>
        </p:spPr>
      </p:pic>
      <p:sp>
        <p:nvSpPr>
          <p:cNvPr id="5" name="文本框 4">
            <a:extLst>
              <a:ext uri="{FF2B5EF4-FFF2-40B4-BE49-F238E27FC236}">
                <a16:creationId xmlns:a16="http://schemas.microsoft.com/office/drawing/2014/main" id="{0D69A6C8-7649-3F4F-B49E-AD45F6E85923}"/>
              </a:ext>
            </a:extLst>
          </p:cNvPr>
          <p:cNvSpPr txBox="1"/>
          <p:nvPr/>
        </p:nvSpPr>
        <p:spPr>
          <a:xfrm>
            <a:off x="380965" y="1309736"/>
            <a:ext cx="1107996" cy="369332"/>
          </a:xfrm>
          <a:prstGeom prst="rect">
            <a:avLst/>
          </a:prstGeom>
          <a:noFill/>
        </p:spPr>
        <p:txBody>
          <a:bodyPr wrap="none" rtlCol="0">
            <a:spAutoFit/>
          </a:bodyPr>
          <a:lstStyle/>
          <a:p>
            <a:r>
              <a:rPr kumimoji="1" lang="zh-CN" altLang="en-US" dirty="0"/>
              <a:t>定义运算</a:t>
            </a:r>
          </a:p>
        </p:txBody>
      </p:sp>
      <p:pic>
        <p:nvPicPr>
          <p:cNvPr id="6" name="图片 5">
            <a:extLst>
              <a:ext uri="{FF2B5EF4-FFF2-40B4-BE49-F238E27FC236}">
                <a16:creationId xmlns:a16="http://schemas.microsoft.com/office/drawing/2014/main" id="{CA2E88EF-6790-554F-98FF-AD680732DB41}"/>
              </a:ext>
            </a:extLst>
          </p:cNvPr>
          <p:cNvPicPr>
            <a:picLocks noChangeAspect="1"/>
          </p:cNvPicPr>
          <p:nvPr/>
        </p:nvPicPr>
        <p:blipFill>
          <a:blip r:embed="rId5"/>
          <a:stretch>
            <a:fillRect/>
          </a:stretch>
        </p:blipFill>
        <p:spPr>
          <a:xfrm>
            <a:off x="1465893" y="1332243"/>
            <a:ext cx="2019081" cy="297745"/>
          </a:xfrm>
          <a:prstGeom prst="rect">
            <a:avLst/>
          </a:prstGeom>
        </p:spPr>
      </p:pic>
      <p:pic>
        <p:nvPicPr>
          <p:cNvPr id="9" name="图片 8">
            <a:extLst>
              <a:ext uri="{FF2B5EF4-FFF2-40B4-BE49-F238E27FC236}">
                <a16:creationId xmlns:a16="http://schemas.microsoft.com/office/drawing/2014/main" id="{852EC9EA-5FA6-3147-A9E2-52629DF0B261}"/>
              </a:ext>
            </a:extLst>
          </p:cNvPr>
          <p:cNvPicPr>
            <a:picLocks noChangeAspect="1"/>
          </p:cNvPicPr>
          <p:nvPr/>
        </p:nvPicPr>
        <p:blipFill>
          <a:blip r:embed="rId6"/>
          <a:stretch>
            <a:fillRect/>
          </a:stretch>
        </p:blipFill>
        <p:spPr>
          <a:xfrm>
            <a:off x="380965" y="1766135"/>
            <a:ext cx="3203063" cy="299436"/>
          </a:xfrm>
          <a:prstGeom prst="rect">
            <a:avLst/>
          </a:prstGeom>
        </p:spPr>
      </p:pic>
      <p:pic>
        <p:nvPicPr>
          <p:cNvPr id="10" name="图片 9">
            <a:extLst>
              <a:ext uri="{FF2B5EF4-FFF2-40B4-BE49-F238E27FC236}">
                <a16:creationId xmlns:a16="http://schemas.microsoft.com/office/drawing/2014/main" id="{5D18624D-3A9C-7D42-8C28-E99BA9270FC3}"/>
              </a:ext>
            </a:extLst>
          </p:cNvPr>
          <p:cNvPicPr>
            <a:picLocks noChangeAspect="1"/>
          </p:cNvPicPr>
          <p:nvPr/>
        </p:nvPicPr>
        <p:blipFill>
          <a:blip r:embed="rId7"/>
          <a:stretch>
            <a:fillRect/>
          </a:stretch>
        </p:blipFill>
        <p:spPr>
          <a:xfrm>
            <a:off x="7124346" y="6260066"/>
            <a:ext cx="2560060" cy="248416"/>
          </a:xfrm>
          <a:prstGeom prst="rect">
            <a:avLst/>
          </a:prstGeom>
        </p:spPr>
      </p:pic>
      <p:pic>
        <p:nvPicPr>
          <p:cNvPr id="11" name="图片 10">
            <a:extLst>
              <a:ext uri="{FF2B5EF4-FFF2-40B4-BE49-F238E27FC236}">
                <a16:creationId xmlns:a16="http://schemas.microsoft.com/office/drawing/2014/main" id="{BC97D87A-56D9-9544-9993-DC7BBE53D149}"/>
              </a:ext>
            </a:extLst>
          </p:cNvPr>
          <p:cNvPicPr>
            <a:picLocks noChangeAspect="1"/>
          </p:cNvPicPr>
          <p:nvPr/>
        </p:nvPicPr>
        <p:blipFill>
          <a:blip r:embed="rId8"/>
          <a:stretch>
            <a:fillRect/>
          </a:stretch>
        </p:blipFill>
        <p:spPr>
          <a:xfrm>
            <a:off x="9995338" y="6239820"/>
            <a:ext cx="2084160" cy="268661"/>
          </a:xfrm>
          <a:prstGeom prst="rect">
            <a:avLst/>
          </a:prstGeom>
        </p:spPr>
      </p:pic>
      <p:pic>
        <p:nvPicPr>
          <p:cNvPr id="12" name="图片 11">
            <a:extLst>
              <a:ext uri="{FF2B5EF4-FFF2-40B4-BE49-F238E27FC236}">
                <a16:creationId xmlns:a16="http://schemas.microsoft.com/office/drawing/2014/main" id="{6AC6837F-A13A-B748-A3AE-74728997D45B}"/>
              </a:ext>
            </a:extLst>
          </p:cNvPr>
          <p:cNvPicPr>
            <a:picLocks noChangeAspect="1"/>
          </p:cNvPicPr>
          <p:nvPr/>
        </p:nvPicPr>
        <p:blipFill>
          <a:blip r:embed="rId9"/>
          <a:stretch>
            <a:fillRect/>
          </a:stretch>
        </p:blipFill>
        <p:spPr>
          <a:xfrm>
            <a:off x="7276177" y="2579988"/>
            <a:ext cx="4105503" cy="248400"/>
          </a:xfrm>
          <a:prstGeom prst="rect">
            <a:avLst/>
          </a:prstGeom>
        </p:spPr>
      </p:pic>
      <p:sp>
        <p:nvSpPr>
          <p:cNvPr id="13" name="矩形 12">
            <a:extLst>
              <a:ext uri="{FF2B5EF4-FFF2-40B4-BE49-F238E27FC236}">
                <a16:creationId xmlns:a16="http://schemas.microsoft.com/office/drawing/2014/main" id="{77BE6F2E-C3BF-3846-B0B4-2343FC55B0AA}"/>
              </a:ext>
            </a:extLst>
          </p:cNvPr>
          <p:cNvSpPr/>
          <p:nvPr/>
        </p:nvSpPr>
        <p:spPr>
          <a:xfrm>
            <a:off x="8589776" y="3956186"/>
            <a:ext cx="2084160" cy="191708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29234730-7A2B-9D4C-B3A8-61F0D8EDA595}"/>
              </a:ext>
            </a:extLst>
          </p:cNvPr>
          <p:cNvCxnSpPr/>
          <p:nvPr/>
        </p:nvCxnSpPr>
        <p:spPr>
          <a:xfrm flipH="1">
            <a:off x="8776138" y="5041508"/>
            <a:ext cx="398449" cy="119831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24009094-C250-3E4A-A545-EC8D29D035DD}"/>
              </a:ext>
            </a:extLst>
          </p:cNvPr>
          <p:cNvCxnSpPr>
            <a:cxnSpLocks/>
          </p:cNvCxnSpPr>
          <p:nvPr/>
        </p:nvCxnSpPr>
        <p:spPr>
          <a:xfrm>
            <a:off x="10393788" y="4892666"/>
            <a:ext cx="643630" cy="118481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441EAF2A-910F-654E-A1C0-539785092CB6}"/>
              </a:ext>
            </a:extLst>
          </p:cNvPr>
          <p:cNvCxnSpPr>
            <a:cxnSpLocks/>
          </p:cNvCxnSpPr>
          <p:nvPr/>
        </p:nvCxnSpPr>
        <p:spPr>
          <a:xfrm flipV="1">
            <a:off x="9684406" y="2828389"/>
            <a:ext cx="195318" cy="121829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1CAE05FF-9F37-CC41-9DC5-93733275ADA2}"/>
              </a:ext>
            </a:extLst>
          </p:cNvPr>
          <p:cNvPicPr>
            <a:picLocks noChangeAspect="1"/>
          </p:cNvPicPr>
          <p:nvPr/>
        </p:nvPicPr>
        <p:blipFill>
          <a:blip r:embed="rId10"/>
          <a:stretch>
            <a:fillRect/>
          </a:stretch>
        </p:blipFill>
        <p:spPr>
          <a:xfrm>
            <a:off x="5529386" y="916416"/>
            <a:ext cx="6157175" cy="1220537"/>
          </a:xfrm>
          <a:prstGeom prst="rect">
            <a:avLst/>
          </a:prstGeom>
        </p:spPr>
      </p:pic>
      <p:sp>
        <p:nvSpPr>
          <p:cNvPr id="22" name="矩形 21">
            <a:extLst>
              <a:ext uri="{FF2B5EF4-FFF2-40B4-BE49-F238E27FC236}">
                <a16:creationId xmlns:a16="http://schemas.microsoft.com/office/drawing/2014/main" id="{2A05AA61-987B-1449-AFD4-D0028D1FA89C}"/>
              </a:ext>
            </a:extLst>
          </p:cNvPr>
          <p:cNvSpPr/>
          <p:nvPr/>
        </p:nvSpPr>
        <p:spPr>
          <a:xfrm>
            <a:off x="5529386" y="1494402"/>
            <a:ext cx="5350817" cy="2977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8B00CA8B-5A63-324D-9BA7-1A0783C3CF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4" name="文本框 7">
            <a:extLst>
              <a:ext uri="{FF2B5EF4-FFF2-40B4-BE49-F238E27FC236}">
                <a16:creationId xmlns:a16="http://schemas.microsoft.com/office/drawing/2014/main" id="{5EF3E25A-070A-7540-A82E-CA0B26C22F8B}"/>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84079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45" name="文本框 44">
            <a:extLst>
              <a:ext uri="{FF2B5EF4-FFF2-40B4-BE49-F238E27FC236}">
                <a16:creationId xmlns:a16="http://schemas.microsoft.com/office/drawing/2014/main" id="{31B2AD45-911B-2146-870A-1CEFC1A745F6}"/>
              </a:ext>
            </a:extLst>
          </p:cNvPr>
          <p:cNvSpPr txBox="1"/>
          <p:nvPr/>
        </p:nvSpPr>
        <p:spPr>
          <a:xfrm>
            <a:off x="323193" y="815326"/>
            <a:ext cx="3723290" cy="369332"/>
          </a:xfrm>
          <a:prstGeom prst="rect">
            <a:avLst/>
          </a:prstGeom>
          <a:noFill/>
        </p:spPr>
        <p:txBody>
          <a:bodyPr wrap="square">
            <a:spAutoFit/>
          </a:bodyPr>
          <a:lstStyle/>
          <a:p>
            <a:r>
              <a:rPr lang="zh-CN" altLang="en-US" b="1" dirty="0"/>
              <a:t>﻿Secure Decision Node Evaluation</a:t>
            </a:r>
          </a:p>
        </p:txBody>
      </p:sp>
      <p:pic>
        <p:nvPicPr>
          <p:cNvPr id="3" name="图片 2">
            <a:extLst>
              <a:ext uri="{FF2B5EF4-FFF2-40B4-BE49-F238E27FC236}">
                <a16:creationId xmlns:a16="http://schemas.microsoft.com/office/drawing/2014/main" id="{C5ECE0E7-9033-064F-BA64-B8B720AFDAB4}"/>
              </a:ext>
            </a:extLst>
          </p:cNvPr>
          <p:cNvPicPr>
            <a:picLocks noChangeAspect="1"/>
          </p:cNvPicPr>
          <p:nvPr/>
        </p:nvPicPr>
        <p:blipFill>
          <a:blip r:embed="rId3"/>
          <a:stretch>
            <a:fillRect/>
          </a:stretch>
        </p:blipFill>
        <p:spPr>
          <a:xfrm>
            <a:off x="447902" y="2094150"/>
            <a:ext cx="2726778" cy="2114019"/>
          </a:xfrm>
          <a:prstGeom prst="rect">
            <a:avLst/>
          </a:prstGeom>
        </p:spPr>
      </p:pic>
      <p:pic>
        <p:nvPicPr>
          <p:cNvPr id="4" name="图片 3">
            <a:extLst>
              <a:ext uri="{FF2B5EF4-FFF2-40B4-BE49-F238E27FC236}">
                <a16:creationId xmlns:a16="http://schemas.microsoft.com/office/drawing/2014/main" id="{8777F0E9-567A-6141-B0FD-DE22CF97E92B}"/>
              </a:ext>
            </a:extLst>
          </p:cNvPr>
          <p:cNvPicPr>
            <a:picLocks noChangeAspect="1"/>
          </p:cNvPicPr>
          <p:nvPr/>
        </p:nvPicPr>
        <p:blipFill>
          <a:blip r:embed="rId4"/>
          <a:stretch>
            <a:fillRect/>
          </a:stretch>
        </p:blipFill>
        <p:spPr>
          <a:xfrm>
            <a:off x="5888638" y="2866523"/>
            <a:ext cx="4720678" cy="3210962"/>
          </a:xfrm>
          <a:prstGeom prst="rect">
            <a:avLst/>
          </a:prstGeom>
        </p:spPr>
      </p:pic>
      <p:sp>
        <p:nvSpPr>
          <p:cNvPr id="5" name="文本框 4">
            <a:extLst>
              <a:ext uri="{FF2B5EF4-FFF2-40B4-BE49-F238E27FC236}">
                <a16:creationId xmlns:a16="http://schemas.microsoft.com/office/drawing/2014/main" id="{0D69A6C8-7649-3F4F-B49E-AD45F6E85923}"/>
              </a:ext>
            </a:extLst>
          </p:cNvPr>
          <p:cNvSpPr txBox="1"/>
          <p:nvPr/>
        </p:nvSpPr>
        <p:spPr>
          <a:xfrm>
            <a:off x="380965" y="1309736"/>
            <a:ext cx="1107996" cy="369332"/>
          </a:xfrm>
          <a:prstGeom prst="rect">
            <a:avLst/>
          </a:prstGeom>
          <a:noFill/>
        </p:spPr>
        <p:txBody>
          <a:bodyPr wrap="none" rtlCol="0">
            <a:spAutoFit/>
          </a:bodyPr>
          <a:lstStyle/>
          <a:p>
            <a:r>
              <a:rPr kumimoji="1" lang="zh-CN" altLang="en-US" dirty="0"/>
              <a:t>定义运算</a:t>
            </a:r>
          </a:p>
        </p:txBody>
      </p:sp>
      <p:pic>
        <p:nvPicPr>
          <p:cNvPr id="6" name="图片 5">
            <a:extLst>
              <a:ext uri="{FF2B5EF4-FFF2-40B4-BE49-F238E27FC236}">
                <a16:creationId xmlns:a16="http://schemas.microsoft.com/office/drawing/2014/main" id="{CA2E88EF-6790-554F-98FF-AD680732DB41}"/>
              </a:ext>
            </a:extLst>
          </p:cNvPr>
          <p:cNvPicPr>
            <a:picLocks noChangeAspect="1"/>
          </p:cNvPicPr>
          <p:nvPr/>
        </p:nvPicPr>
        <p:blipFill>
          <a:blip r:embed="rId5"/>
          <a:stretch>
            <a:fillRect/>
          </a:stretch>
        </p:blipFill>
        <p:spPr>
          <a:xfrm>
            <a:off x="1465893" y="1332243"/>
            <a:ext cx="2019081" cy="297745"/>
          </a:xfrm>
          <a:prstGeom prst="rect">
            <a:avLst/>
          </a:prstGeom>
        </p:spPr>
      </p:pic>
      <p:pic>
        <p:nvPicPr>
          <p:cNvPr id="9" name="图片 8">
            <a:extLst>
              <a:ext uri="{FF2B5EF4-FFF2-40B4-BE49-F238E27FC236}">
                <a16:creationId xmlns:a16="http://schemas.microsoft.com/office/drawing/2014/main" id="{852EC9EA-5FA6-3147-A9E2-52629DF0B261}"/>
              </a:ext>
            </a:extLst>
          </p:cNvPr>
          <p:cNvPicPr>
            <a:picLocks noChangeAspect="1"/>
          </p:cNvPicPr>
          <p:nvPr/>
        </p:nvPicPr>
        <p:blipFill>
          <a:blip r:embed="rId6"/>
          <a:stretch>
            <a:fillRect/>
          </a:stretch>
        </p:blipFill>
        <p:spPr>
          <a:xfrm>
            <a:off x="380965" y="1766135"/>
            <a:ext cx="3203063" cy="299436"/>
          </a:xfrm>
          <a:prstGeom prst="rect">
            <a:avLst/>
          </a:prstGeom>
        </p:spPr>
      </p:pic>
      <p:pic>
        <p:nvPicPr>
          <p:cNvPr id="10" name="图片 9">
            <a:extLst>
              <a:ext uri="{FF2B5EF4-FFF2-40B4-BE49-F238E27FC236}">
                <a16:creationId xmlns:a16="http://schemas.microsoft.com/office/drawing/2014/main" id="{5D18624D-3A9C-7D42-8C28-E99BA9270FC3}"/>
              </a:ext>
            </a:extLst>
          </p:cNvPr>
          <p:cNvPicPr>
            <a:picLocks noChangeAspect="1"/>
          </p:cNvPicPr>
          <p:nvPr/>
        </p:nvPicPr>
        <p:blipFill>
          <a:blip r:embed="rId7"/>
          <a:stretch>
            <a:fillRect/>
          </a:stretch>
        </p:blipFill>
        <p:spPr>
          <a:xfrm>
            <a:off x="7124346" y="6260066"/>
            <a:ext cx="2560060" cy="248416"/>
          </a:xfrm>
          <a:prstGeom prst="rect">
            <a:avLst/>
          </a:prstGeom>
        </p:spPr>
      </p:pic>
      <p:pic>
        <p:nvPicPr>
          <p:cNvPr id="11" name="图片 10">
            <a:extLst>
              <a:ext uri="{FF2B5EF4-FFF2-40B4-BE49-F238E27FC236}">
                <a16:creationId xmlns:a16="http://schemas.microsoft.com/office/drawing/2014/main" id="{BC97D87A-56D9-9544-9993-DC7BBE53D149}"/>
              </a:ext>
            </a:extLst>
          </p:cNvPr>
          <p:cNvPicPr>
            <a:picLocks noChangeAspect="1"/>
          </p:cNvPicPr>
          <p:nvPr/>
        </p:nvPicPr>
        <p:blipFill>
          <a:blip r:embed="rId8"/>
          <a:stretch>
            <a:fillRect/>
          </a:stretch>
        </p:blipFill>
        <p:spPr>
          <a:xfrm>
            <a:off x="9995338" y="6239820"/>
            <a:ext cx="2084160" cy="268661"/>
          </a:xfrm>
          <a:prstGeom prst="rect">
            <a:avLst/>
          </a:prstGeom>
        </p:spPr>
      </p:pic>
      <p:pic>
        <p:nvPicPr>
          <p:cNvPr id="12" name="图片 11">
            <a:extLst>
              <a:ext uri="{FF2B5EF4-FFF2-40B4-BE49-F238E27FC236}">
                <a16:creationId xmlns:a16="http://schemas.microsoft.com/office/drawing/2014/main" id="{6AC6837F-A13A-B748-A3AE-74728997D45B}"/>
              </a:ext>
            </a:extLst>
          </p:cNvPr>
          <p:cNvPicPr>
            <a:picLocks noChangeAspect="1"/>
          </p:cNvPicPr>
          <p:nvPr/>
        </p:nvPicPr>
        <p:blipFill>
          <a:blip r:embed="rId9"/>
          <a:stretch>
            <a:fillRect/>
          </a:stretch>
        </p:blipFill>
        <p:spPr>
          <a:xfrm>
            <a:off x="7276177" y="2579988"/>
            <a:ext cx="4105503" cy="248400"/>
          </a:xfrm>
          <a:prstGeom prst="rect">
            <a:avLst/>
          </a:prstGeom>
        </p:spPr>
      </p:pic>
      <p:sp>
        <p:nvSpPr>
          <p:cNvPr id="13" name="矩形 12">
            <a:extLst>
              <a:ext uri="{FF2B5EF4-FFF2-40B4-BE49-F238E27FC236}">
                <a16:creationId xmlns:a16="http://schemas.microsoft.com/office/drawing/2014/main" id="{77BE6F2E-C3BF-3846-B0B4-2343FC55B0AA}"/>
              </a:ext>
            </a:extLst>
          </p:cNvPr>
          <p:cNvSpPr/>
          <p:nvPr/>
        </p:nvSpPr>
        <p:spPr>
          <a:xfrm>
            <a:off x="8589776" y="3956186"/>
            <a:ext cx="2084160" cy="191708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29234730-7A2B-9D4C-B3A8-61F0D8EDA595}"/>
              </a:ext>
            </a:extLst>
          </p:cNvPr>
          <p:cNvCxnSpPr/>
          <p:nvPr/>
        </p:nvCxnSpPr>
        <p:spPr>
          <a:xfrm flipH="1">
            <a:off x="8776138" y="5041508"/>
            <a:ext cx="398449" cy="119831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24009094-C250-3E4A-A545-EC8D29D035DD}"/>
              </a:ext>
            </a:extLst>
          </p:cNvPr>
          <p:cNvCxnSpPr>
            <a:cxnSpLocks/>
          </p:cNvCxnSpPr>
          <p:nvPr/>
        </p:nvCxnSpPr>
        <p:spPr>
          <a:xfrm>
            <a:off x="10393788" y="4892666"/>
            <a:ext cx="643630" cy="118481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441EAF2A-910F-654E-A1C0-539785092CB6}"/>
              </a:ext>
            </a:extLst>
          </p:cNvPr>
          <p:cNvCxnSpPr>
            <a:cxnSpLocks/>
          </p:cNvCxnSpPr>
          <p:nvPr/>
        </p:nvCxnSpPr>
        <p:spPr>
          <a:xfrm flipV="1">
            <a:off x="9684406" y="2828389"/>
            <a:ext cx="195318" cy="121829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1CAE05FF-9F37-CC41-9DC5-93733275ADA2}"/>
              </a:ext>
            </a:extLst>
          </p:cNvPr>
          <p:cNvPicPr>
            <a:picLocks noChangeAspect="1"/>
          </p:cNvPicPr>
          <p:nvPr/>
        </p:nvPicPr>
        <p:blipFill>
          <a:blip r:embed="rId10"/>
          <a:stretch>
            <a:fillRect/>
          </a:stretch>
        </p:blipFill>
        <p:spPr>
          <a:xfrm>
            <a:off x="5529386" y="916416"/>
            <a:ext cx="6157175" cy="1220537"/>
          </a:xfrm>
          <a:prstGeom prst="rect">
            <a:avLst/>
          </a:prstGeom>
        </p:spPr>
      </p:pic>
      <p:sp>
        <p:nvSpPr>
          <p:cNvPr id="22" name="矩形 21">
            <a:extLst>
              <a:ext uri="{FF2B5EF4-FFF2-40B4-BE49-F238E27FC236}">
                <a16:creationId xmlns:a16="http://schemas.microsoft.com/office/drawing/2014/main" id="{2A05AA61-987B-1449-AFD4-D0028D1FA89C}"/>
              </a:ext>
            </a:extLst>
          </p:cNvPr>
          <p:cNvSpPr/>
          <p:nvPr/>
        </p:nvSpPr>
        <p:spPr>
          <a:xfrm>
            <a:off x="5529386" y="1494402"/>
            <a:ext cx="5350817" cy="2977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79682CED-C030-0140-87D4-85B2EFAAC374}"/>
              </a:ext>
            </a:extLst>
          </p:cNvPr>
          <p:cNvPicPr>
            <a:picLocks noChangeAspect="1"/>
          </p:cNvPicPr>
          <p:nvPr/>
        </p:nvPicPr>
        <p:blipFill>
          <a:blip r:embed="rId11"/>
          <a:stretch>
            <a:fillRect/>
          </a:stretch>
        </p:blipFill>
        <p:spPr>
          <a:xfrm>
            <a:off x="323193" y="4826136"/>
            <a:ext cx="4457253" cy="367301"/>
          </a:xfrm>
          <a:prstGeom prst="rect">
            <a:avLst/>
          </a:prstGeom>
        </p:spPr>
      </p:pic>
      <p:sp>
        <p:nvSpPr>
          <p:cNvPr id="2" name="文本框 1">
            <a:extLst>
              <a:ext uri="{FF2B5EF4-FFF2-40B4-BE49-F238E27FC236}">
                <a16:creationId xmlns:a16="http://schemas.microsoft.com/office/drawing/2014/main" id="{3FEB7510-810C-1D4E-88F6-00F9CA987AF3}"/>
              </a:ext>
            </a:extLst>
          </p:cNvPr>
          <p:cNvSpPr txBox="1"/>
          <p:nvPr/>
        </p:nvSpPr>
        <p:spPr>
          <a:xfrm>
            <a:off x="310972" y="4363715"/>
            <a:ext cx="1338828" cy="369332"/>
          </a:xfrm>
          <a:prstGeom prst="rect">
            <a:avLst/>
          </a:prstGeom>
          <a:noFill/>
        </p:spPr>
        <p:txBody>
          <a:bodyPr wrap="none" rtlCol="0">
            <a:spAutoFit/>
          </a:bodyPr>
          <a:lstStyle/>
          <a:p>
            <a:r>
              <a:rPr kumimoji="1" lang="zh-CN" altLang="en-US" dirty="0"/>
              <a:t>密文状态：</a:t>
            </a:r>
          </a:p>
        </p:txBody>
      </p:sp>
      <p:pic>
        <p:nvPicPr>
          <p:cNvPr id="25" name="图片 24">
            <a:extLst>
              <a:ext uri="{FF2B5EF4-FFF2-40B4-BE49-F238E27FC236}">
                <a16:creationId xmlns:a16="http://schemas.microsoft.com/office/drawing/2014/main" id="{2937AF4C-8CAB-954E-9FD8-269773ACAA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7" name="内容占位符 34">
            <a:extLst>
              <a:ext uri="{FF2B5EF4-FFF2-40B4-BE49-F238E27FC236}">
                <a16:creationId xmlns:a16="http://schemas.microsoft.com/office/drawing/2014/main" id="{C665455A-588A-004D-8637-6CE946371942}"/>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400" b="1" dirty="0">
                <a:solidFill>
                  <a:prstClr val="black"/>
                </a:solidFill>
                <a:latin typeface="微软雅黑"/>
                <a:ea typeface="微软雅黑"/>
              </a:rPr>
              <a:t>方案设计</a:t>
            </a:r>
            <a:r>
              <a:rPr lang="en-US" altLang="zh-CN" sz="2400" dirty="0">
                <a:solidFill>
                  <a:prstClr val="black"/>
                </a:solidFill>
                <a:latin typeface="微软雅黑"/>
                <a:ea typeface="微软雅黑"/>
              </a:rPr>
              <a:t>——</a:t>
            </a:r>
            <a:r>
              <a:rPr lang="zh-CN" altLang="en-US" sz="2400" dirty="0">
                <a:solidFill>
                  <a:prstClr val="black"/>
                </a:solidFill>
                <a:latin typeface="微软雅黑"/>
                <a:ea typeface="微软雅黑"/>
              </a:rPr>
              <a:t>安全决策点判定（改进）</a:t>
            </a:r>
            <a:endParaRPr lang="en-US" altLang="zh-CN" sz="2400" b="1" dirty="0">
              <a:solidFill>
                <a:prstClr val="black"/>
              </a:solidFill>
              <a:latin typeface="微软雅黑"/>
              <a:ea typeface="微软雅黑"/>
            </a:endParaRPr>
          </a:p>
        </p:txBody>
      </p:sp>
      <p:sp>
        <p:nvSpPr>
          <p:cNvPr id="8" name="文本框 7">
            <a:extLst>
              <a:ext uri="{FF2B5EF4-FFF2-40B4-BE49-F238E27FC236}">
                <a16:creationId xmlns:a16="http://schemas.microsoft.com/office/drawing/2014/main" id="{683D7FF1-2C89-3B41-86BD-F6334512EFF1}"/>
              </a:ext>
            </a:extLst>
          </p:cNvPr>
          <p:cNvSpPr txBox="1"/>
          <p:nvPr/>
        </p:nvSpPr>
        <p:spPr>
          <a:xfrm>
            <a:off x="5206220" y="2476483"/>
            <a:ext cx="646331" cy="369332"/>
          </a:xfrm>
          <a:prstGeom prst="rect">
            <a:avLst/>
          </a:prstGeom>
          <a:noFill/>
        </p:spPr>
        <p:txBody>
          <a:bodyPr wrap="none" rtlCol="0">
            <a:spAutoFit/>
          </a:bodyPr>
          <a:lstStyle/>
          <a:p>
            <a:r>
              <a:rPr kumimoji="1" lang="zh-CN" altLang="en-US" dirty="0"/>
              <a:t>例：</a:t>
            </a:r>
          </a:p>
        </p:txBody>
      </p:sp>
      <p:sp>
        <p:nvSpPr>
          <p:cNvPr id="28" name="文本框 7">
            <a:extLst>
              <a:ext uri="{FF2B5EF4-FFF2-40B4-BE49-F238E27FC236}">
                <a16:creationId xmlns:a16="http://schemas.microsoft.com/office/drawing/2014/main" id="{97D3F4E4-72A1-6F42-A416-59FA9CD19E1B}"/>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4159450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45" name="文本框 44">
            <a:extLst>
              <a:ext uri="{FF2B5EF4-FFF2-40B4-BE49-F238E27FC236}">
                <a16:creationId xmlns:a16="http://schemas.microsoft.com/office/drawing/2014/main" id="{31B2AD45-911B-2146-870A-1CEFC1A745F6}"/>
              </a:ext>
            </a:extLst>
          </p:cNvPr>
          <p:cNvSpPr txBox="1"/>
          <p:nvPr/>
        </p:nvSpPr>
        <p:spPr>
          <a:xfrm>
            <a:off x="323193" y="815326"/>
            <a:ext cx="3723290" cy="369332"/>
          </a:xfrm>
          <a:prstGeom prst="rect">
            <a:avLst/>
          </a:prstGeom>
          <a:noFill/>
        </p:spPr>
        <p:txBody>
          <a:bodyPr wrap="square">
            <a:spAutoFit/>
          </a:bodyPr>
          <a:lstStyle/>
          <a:p>
            <a:r>
              <a:rPr lang="zh-CN" altLang="en-US" b="1" dirty="0"/>
              <a:t>﻿Secure Decision Node Evaluation</a:t>
            </a:r>
          </a:p>
        </p:txBody>
      </p:sp>
      <p:pic>
        <p:nvPicPr>
          <p:cNvPr id="18" name="图片 17">
            <a:extLst>
              <a:ext uri="{FF2B5EF4-FFF2-40B4-BE49-F238E27FC236}">
                <a16:creationId xmlns:a16="http://schemas.microsoft.com/office/drawing/2014/main" id="{E2B3FCDB-6572-E048-949C-7D96DD3F8077}"/>
              </a:ext>
            </a:extLst>
          </p:cNvPr>
          <p:cNvPicPr>
            <a:picLocks noChangeAspect="1"/>
          </p:cNvPicPr>
          <p:nvPr/>
        </p:nvPicPr>
        <p:blipFill>
          <a:blip r:embed="rId3"/>
          <a:stretch>
            <a:fillRect/>
          </a:stretch>
        </p:blipFill>
        <p:spPr>
          <a:xfrm>
            <a:off x="541872" y="1467480"/>
            <a:ext cx="9633995" cy="2574346"/>
          </a:xfrm>
          <a:prstGeom prst="rect">
            <a:avLst/>
          </a:prstGeom>
        </p:spPr>
      </p:pic>
      <p:pic>
        <p:nvPicPr>
          <p:cNvPr id="19" name="图片 18">
            <a:extLst>
              <a:ext uri="{FF2B5EF4-FFF2-40B4-BE49-F238E27FC236}">
                <a16:creationId xmlns:a16="http://schemas.microsoft.com/office/drawing/2014/main" id="{AFEC1287-CC91-4C4D-85EA-793AB16F8841}"/>
              </a:ext>
            </a:extLst>
          </p:cNvPr>
          <p:cNvPicPr>
            <a:picLocks noChangeAspect="1"/>
          </p:cNvPicPr>
          <p:nvPr/>
        </p:nvPicPr>
        <p:blipFill>
          <a:blip r:embed="rId4"/>
          <a:stretch>
            <a:fillRect/>
          </a:stretch>
        </p:blipFill>
        <p:spPr>
          <a:xfrm>
            <a:off x="706094" y="4073079"/>
            <a:ext cx="6041946" cy="1728790"/>
          </a:xfrm>
          <a:prstGeom prst="rect">
            <a:avLst/>
          </a:prstGeom>
        </p:spPr>
      </p:pic>
      <p:pic>
        <p:nvPicPr>
          <p:cNvPr id="27" name="图片 26">
            <a:extLst>
              <a:ext uri="{FF2B5EF4-FFF2-40B4-BE49-F238E27FC236}">
                <a16:creationId xmlns:a16="http://schemas.microsoft.com/office/drawing/2014/main" id="{477A0639-6C77-FE48-9556-51EBB274EA12}"/>
              </a:ext>
            </a:extLst>
          </p:cNvPr>
          <p:cNvPicPr>
            <a:picLocks noChangeAspect="1"/>
          </p:cNvPicPr>
          <p:nvPr/>
        </p:nvPicPr>
        <p:blipFill>
          <a:blip r:embed="rId5"/>
          <a:stretch>
            <a:fillRect/>
          </a:stretch>
        </p:blipFill>
        <p:spPr>
          <a:xfrm>
            <a:off x="7127129" y="3331993"/>
            <a:ext cx="4720678" cy="3210962"/>
          </a:xfrm>
          <a:prstGeom prst="rect">
            <a:avLst/>
          </a:prstGeom>
        </p:spPr>
      </p:pic>
      <p:sp>
        <p:nvSpPr>
          <p:cNvPr id="20" name="矩形 19">
            <a:extLst>
              <a:ext uri="{FF2B5EF4-FFF2-40B4-BE49-F238E27FC236}">
                <a16:creationId xmlns:a16="http://schemas.microsoft.com/office/drawing/2014/main" id="{77325527-6543-4243-ABCF-0F0C188138CD}"/>
              </a:ext>
            </a:extLst>
          </p:cNvPr>
          <p:cNvSpPr/>
          <p:nvPr/>
        </p:nvSpPr>
        <p:spPr>
          <a:xfrm>
            <a:off x="3402957" y="2291787"/>
            <a:ext cx="4791919" cy="2430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446DB56A-DED5-9B4B-834E-3767C8F8BC9C}"/>
              </a:ext>
            </a:extLst>
          </p:cNvPr>
          <p:cNvSpPr/>
          <p:nvPr/>
        </p:nvSpPr>
        <p:spPr>
          <a:xfrm>
            <a:off x="934963" y="4041826"/>
            <a:ext cx="3604035" cy="2430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77325527-6543-4243-ABCF-0F0C188138CD}"/>
              </a:ext>
            </a:extLst>
          </p:cNvPr>
          <p:cNvSpPr/>
          <p:nvPr/>
        </p:nvSpPr>
        <p:spPr>
          <a:xfrm>
            <a:off x="934963" y="5009305"/>
            <a:ext cx="1495721" cy="2430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pic>
        <p:nvPicPr>
          <p:cNvPr id="32" name="图片 31">
            <a:extLst>
              <a:ext uri="{FF2B5EF4-FFF2-40B4-BE49-F238E27FC236}">
                <a16:creationId xmlns:a16="http://schemas.microsoft.com/office/drawing/2014/main" id="{9A6073A4-DAD2-B742-B1BE-82E3539DFB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4" name="内容占位符 34">
            <a:extLst>
              <a:ext uri="{FF2B5EF4-FFF2-40B4-BE49-F238E27FC236}">
                <a16:creationId xmlns:a16="http://schemas.microsoft.com/office/drawing/2014/main" id="{FCD5F52B-9F36-F14A-B768-E730AAD3B688}"/>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400" b="1" dirty="0">
                <a:solidFill>
                  <a:prstClr val="black"/>
                </a:solidFill>
                <a:latin typeface="微软雅黑"/>
                <a:ea typeface="微软雅黑"/>
              </a:rPr>
              <a:t>方案设计</a:t>
            </a:r>
            <a:r>
              <a:rPr lang="en-US" altLang="zh-CN" sz="2400" dirty="0">
                <a:solidFill>
                  <a:prstClr val="black"/>
                </a:solidFill>
                <a:latin typeface="微软雅黑"/>
                <a:ea typeface="微软雅黑"/>
              </a:rPr>
              <a:t>——</a:t>
            </a:r>
            <a:r>
              <a:rPr lang="zh-CN" altLang="en-US" sz="2400" dirty="0">
                <a:solidFill>
                  <a:prstClr val="black"/>
                </a:solidFill>
                <a:latin typeface="微软雅黑"/>
                <a:ea typeface="微软雅黑"/>
              </a:rPr>
              <a:t>安全决策点判定（改进）</a:t>
            </a:r>
            <a:endParaRPr lang="en-US" altLang="zh-CN" sz="2400" b="1" dirty="0">
              <a:solidFill>
                <a:prstClr val="black"/>
              </a:solidFill>
              <a:latin typeface="微软雅黑"/>
              <a:ea typeface="微软雅黑"/>
            </a:endParaRPr>
          </a:p>
        </p:txBody>
      </p:sp>
      <p:sp>
        <p:nvSpPr>
          <p:cNvPr id="15" name="文本框 7">
            <a:extLst>
              <a:ext uri="{FF2B5EF4-FFF2-40B4-BE49-F238E27FC236}">
                <a16:creationId xmlns:a16="http://schemas.microsoft.com/office/drawing/2014/main" id="{ED3D2AEF-886E-804B-9F34-BA6BAFC103FB}"/>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572485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45" name="文本框 44">
            <a:extLst>
              <a:ext uri="{FF2B5EF4-FFF2-40B4-BE49-F238E27FC236}">
                <a16:creationId xmlns:a16="http://schemas.microsoft.com/office/drawing/2014/main" id="{31B2AD45-911B-2146-870A-1CEFC1A745F6}"/>
              </a:ext>
            </a:extLst>
          </p:cNvPr>
          <p:cNvSpPr txBox="1"/>
          <p:nvPr/>
        </p:nvSpPr>
        <p:spPr>
          <a:xfrm>
            <a:off x="323193" y="815326"/>
            <a:ext cx="3723290" cy="369332"/>
          </a:xfrm>
          <a:prstGeom prst="rect">
            <a:avLst/>
          </a:prstGeom>
          <a:noFill/>
        </p:spPr>
        <p:txBody>
          <a:bodyPr wrap="square">
            <a:spAutoFit/>
          </a:bodyPr>
          <a:lstStyle/>
          <a:p>
            <a:r>
              <a:rPr lang="zh-CN" altLang="en-US" b="1" dirty="0"/>
              <a:t>﻿Secure Decision Node Evaluation</a:t>
            </a:r>
          </a:p>
        </p:txBody>
      </p:sp>
      <p:pic>
        <p:nvPicPr>
          <p:cNvPr id="2" name="图片 1">
            <a:extLst>
              <a:ext uri="{FF2B5EF4-FFF2-40B4-BE49-F238E27FC236}">
                <a16:creationId xmlns:a16="http://schemas.microsoft.com/office/drawing/2014/main" id="{B98CE02A-BE3B-BA4E-A39E-2F5E7ABAC00F}"/>
              </a:ext>
            </a:extLst>
          </p:cNvPr>
          <p:cNvPicPr>
            <a:picLocks noChangeAspect="1"/>
          </p:cNvPicPr>
          <p:nvPr/>
        </p:nvPicPr>
        <p:blipFill>
          <a:blip r:embed="rId3"/>
          <a:stretch>
            <a:fillRect/>
          </a:stretch>
        </p:blipFill>
        <p:spPr>
          <a:xfrm>
            <a:off x="371214" y="1636598"/>
            <a:ext cx="6157175" cy="3060153"/>
          </a:xfrm>
          <a:prstGeom prst="rect">
            <a:avLst/>
          </a:prstGeom>
        </p:spPr>
      </p:pic>
      <p:pic>
        <p:nvPicPr>
          <p:cNvPr id="13" name="图片 12">
            <a:extLst>
              <a:ext uri="{FF2B5EF4-FFF2-40B4-BE49-F238E27FC236}">
                <a16:creationId xmlns:a16="http://schemas.microsoft.com/office/drawing/2014/main" id="{572C9001-AC04-5348-90C4-E31F93F5D4CB}"/>
              </a:ext>
            </a:extLst>
          </p:cNvPr>
          <p:cNvPicPr>
            <a:picLocks noChangeAspect="1"/>
          </p:cNvPicPr>
          <p:nvPr/>
        </p:nvPicPr>
        <p:blipFill>
          <a:blip r:embed="rId4"/>
          <a:stretch>
            <a:fillRect/>
          </a:stretch>
        </p:blipFill>
        <p:spPr>
          <a:xfrm>
            <a:off x="7127129" y="3331993"/>
            <a:ext cx="4720678" cy="3210962"/>
          </a:xfrm>
          <a:prstGeom prst="rect">
            <a:avLst/>
          </a:prstGeom>
        </p:spPr>
      </p:pic>
      <p:sp>
        <p:nvSpPr>
          <p:cNvPr id="22" name="矩形 21">
            <a:extLst>
              <a:ext uri="{FF2B5EF4-FFF2-40B4-BE49-F238E27FC236}">
                <a16:creationId xmlns:a16="http://schemas.microsoft.com/office/drawing/2014/main" id="{77325527-6543-4243-ABCF-0F0C188138CD}"/>
              </a:ext>
            </a:extLst>
          </p:cNvPr>
          <p:cNvSpPr/>
          <p:nvPr/>
        </p:nvSpPr>
        <p:spPr>
          <a:xfrm>
            <a:off x="723842" y="1598995"/>
            <a:ext cx="1495721" cy="2430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23" name="矩形 22">
            <a:extLst>
              <a:ext uri="{FF2B5EF4-FFF2-40B4-BE49-F238E27FC236}">
                <a16:creationId xmlns:a16="http://schemas.microsoft.com/office/drawing/2014/main" id="{77325527-6543-4243-ABCF-0F0C188138CD}"/>
              </a:ext>
            </a:extLst>
          </p:cNvPr>
          <p:cNvSpPr/>
          <p:nvPr/>
        </p:nvSpPr>
        <p:spPr>
          <a:xfrm>
            <a:off x="723841" y="2368932"/>
            <a:ext cx="1495721" cy="2430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24" name="矩形 23">
            <a:extLst>
              <a:ext uri="{FF2B5EF4-FFF2-40B4-BE49-F238E27FC236}">
                <a16:creationId xmlns:a16="http://schemas.microsoft.com/office/drawing/2014/main" id="{77325527-6543-4243-ABCF-0F0C188138CD}"/>
              </a:ext>
            </a:extLst>
          </p:cNvPr>
          <p:cNvSpPr/>
          <p:nvPr/>
        </p:nvSpPr>
        <p:spPr>
          <a:xfrm>
            <a:off x="723840" y="3144980"/>
            <a:ext cx="1495721" cy="2430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25" name="矩形 24">
            <a:extLst>
              <a:ext uri="{FF2B5EF4-FFF2-40B4-BE49-F238E27FC236}">
                <a16:creationId xmlns:a16="http://schemas.microsoft.com/office/drawing/2014/main" id="{77325527-6543-4243-ABCF-0F0C188138CD}"/>
              </a:ext>
            </a:extLst>
          </p:cNvPr>
          <p:cNvSpPr/>
          <p:nvPr/>
        </p:nvSpPr>
        <p:spPr>
          <a:xfrm>
            <a:off x="723839" y="3942487"/>
            <a:ext cx="1495721" cy="2430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pic>
        <p:nvPicPr>
          <p:cNvPr id="26" name="图片 25">
            <a:extLst>
              <a:ext uri="{FF2B5EF4-FFF2-40B4-BE49-F238E27FC236}">
                <a16:creationId xmlns:a16="http://schemas.microsoft.com/office/drawing/2014/main" id="{2DC9C661-A512-CE4B-AFA1-476F36BC9A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0" name="内容占位符 34">
            <a:extLst>
              <a:ext uri="{FF2B5EF4-FFF2-40B4-BE49-F238E27FC236}">
                <a16:creationId xmlns:a16="http://schemas.microsoft.com/office/drawing/2014/main" id="{720CB547-F7DF-2F40-B752-F49BA038597C}"/>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400" b="1" dirty="0">
                <a:solidFill>
                  <a:prstClr val="black"/>
                </a:solidFill>
                <a:latin typeface="微软雅黑"/>
                <a:ea typeface="微软雅黑"/>
              </a:rPr>
              <a:t>方案设计</a:t>
            </a:r>
            <a:r>
              <a:rPr lang="en-US" altLang="zh-CN" sz="2400" dirty="0">
                <a:solidFill>
                  <a:prstClr val="black"/>
                </a:solidFill>
                <a:latin typeface="微软雅黑"/>
                <a:ea typeface="微软雅黑"/>
              </a:rPr>
              <a:t>——</a:t>
            </a:r>
            <a:r>
              <a:rPr lang="zh-CN" altLang="en-US" sz="2400" dirty="0">
                <a:solidFill>
                  <a:prstClr val="black"/>
                </a:solidFill>
                <a:latin typeface="微软雅黑"/>
                <a:ea typeface="微软雅黑"/>
              </a:rPr>
              <a:t>安全决策点判定（改进）</a:t>
            </a:r>
            <a:endParaRPr lang="en-US" altLang="zh-CN" sz="2400" b="1" dirty="0">
              <a:solidFill>
                <a:prstClr val="black"/>
              </a:solidFill>
              <a:latin typeface="微软雅黑"/>
              <a:ea typeface="微软雅黑"/>
            </a:endParaRPr>
          </a:p>
        </p:txBody>
      </p:sp>
      <p:sp>
        <p:nvSpPr>
          <p:cNvPr id="14" name="文本框 7">
            <a:extLst>
              <a:ext uri="{FF2B5EF4-FFF2-40B4-BE49-F238E27FC236}">
                <a16:creationId xmlns:a16="http://schemas.microsoft.com/office/drawing/2014/main" id="{2DD7A4C2-BF26-B841-A456-1B01AE8CF2FA}"/>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593737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pic>
        <p:nvPicPr>
          <p:cNvPr id="4" name="图片 3">
            <a:extLst>
              <a:ext uri="{FF2B5EF4-FFF2-40B4-BE49-F238E27FC236}">
                <a16:creationId xmlns:a16="http://schemas.microsoft.com/office/drawing/2014/main" id="{9A8EA30B-769C-DF44-93B2-5BAE697C49B8}"/>
              </a:ext>
            </a:extLst>
          </p:cNvPr>
          <p:cNvPicPr>
            <a:picLocks noChangeAspect="1"/>
          </p:cNvPicPr>
          <p:nvPr/>
        </p:nvPicPr>
        <p:blipFill>
          <a:blip r:embed="rId3"/>
          <a:stretch>
            <a:fillRect/>
          </a:stretch>
        </p:blipFill>
        <p:spPr>
          <a:xfrm>
            <a:off x="106797" y="732515"/>
            <a:ext cx="934963" cy="435608"/>
          </a:xfrm>
          <a:prstGeom prst="rect">
            <a:avLst/>
          </a:prstGeom>
        </p:spPr>
      </p:pic>
      <p:sp>
        <p:nvSpPr>
          <p:cNvPr id="18" name="文本框 17">
            <a:extLst>
              <a:ext uri="{FF2B5EF4-FFF2-40B4-BE49-F238E27FC236}">
                <a16:creationId xmlns:a16="http://schemas.microsoft.com/office/drawing/2014/main" id="{6DC9731D-4C26-E545-8658-8B76E573FE5F}"/>
              </a:ext>
            </a:extLst>
          </p:cNvPr>
          <p:cNvSpPr txBox="1"/>
          <p:nvPr/>
        </p:nvSpPr>
        <p:spPr>
          <a:xfrm>
            <a:off x="1214252" y="776731"/>
            <a:ext cx="2763982" cy="369332"/>
          </a:xfrm>
          <a:prstGeom prst="rect">
            <a:avLst/>
          </a:prstGeom>
          <a:noFill/>
        </p:spPr>
        <p:txBody>
          <a:bodyPr wrap="square">
            <a:spAutoFit/>
          </a:bodyPr>
          <a:lstStyle/>
          <a:p>
            <a:r>
              <a:rPr lang="zh-CN" altLang="en-US" dirty="0"/>
              <a:t>﻿bit extraction protocol</a:t>
            </a:r>
          </a:p>
        </p:txBody>
      </p:sp>
      <p:pic>
        <p:nvPicPr>
          <p:cNvPr id="29" name="图片 28">
            <a:extLst>
              <a:ext uri="{FF2B5EF4-FFF2-40B4-BE49-F238E27FC236}">
                <a16:creationId xmlns:a16="http://schemas.microsoft.com/office/drawing/2014/main" id="{35BC8DE3-3601-6443-B894-B0C57662C4B1}"/>
              </a:ext>
            </a:extLst>
          </p:cNvPr>
          <p:cNvPicPr>
            <a:picLocks noChangeAspect="1"/>
          </p:cNvPicPr>
          <p:nvPr/>
        </p:nvPicPr>
        <p:blipFill>
          <a:blip r:embed="rId4"/>
          <a:stretch>
            <a:fillRect/>
          </a:stretch>
        </p:blipFill>
        <p:spPr>
          <a:xfrm>
            <a:off x="6188118" y="1018288"/>
            <a:ext cx="5599208" cy="1633102"/>
          </a:xfrm>
          <a:prstGeom prst="rect">
            <a:avLst/>
          </a:prstGeom>
        </p:spPr>
      </p:pic>
      <p:sp>
        <p:nvSpPr>
          <p:cNvPr id="32" name="文本框 31">
            <a:extLst>
              <a:ext uri="{FF2B5EF4-FFF2-40B4-BE49-F238E27FC236}">
                <a16:creationId xmlns:a16="http://schemas.microsoft.com/office/drawing/2014/main" id="{DC33A0B1-6473-7C46-8E60-7CEF96B70789}"/>
              </a:ext>
            </a:extLst>
          </p:cNvPr>
          <p:cNvSpPr txBox="1"/>
          <p:nvPr/>
        </p:nvSpPr>
        <p:spPr>
          <a:xfrm>
            <a:off x="1041760" y="5872291"/>
            <a:ext cx="10694711" cy="646331"/>
          </a:xfrm>
          <a:prstGeom prst="rect">
            <a:avLst/>
          </a:prstGeom>
          <a:noFill/>
        </p:spPr>
        <p:txBody>
          <a:bodyPr wrap="square">
            <a:spAutoFit/>
          </a:bodyPr>
          <a:lstStyle/>
          <a:p>
            <a:r>
              <a:rPr lang="en" altLang="zh-CN" i="1" dirty="0"/>
              <a:t>De Cock M, </a:t>
            </a:r>
            <a:r>
              <a:rPr lang="en" altLang="zh-CN" i="1" dirty="0" err="1"/>
              <a:t>Dowsley</a:t>
            </a:r>
            <a:r>
              <a:rPr lang="en" altLang="zh-CN" i="1" dirty="0"/>
              <a:t> R, Nascimento A C A, et al. High performance logistic regression for privacy-preserving genome analysis[J]. BMC Medical Genomics, 2021, 14(1): 1-18.</a:t>
            </a:r>
            <a:endParaRPr lang="zh-CN" altLang="en-US" i="1" dirty="0"/>
          </a:p>
        </p:txBody>
      </p:sp>
      <p:pic>
        <p:nvPicPr>
          <p:cNvPr id="2" name="图片 1">
            <a:extLst>
              <a:ext uri="{FF2B5EF4-FFF2-40B4-BE49-F238E27FC236}">
                <a16:creationId xmlns:a16="http://schemas.microsoft.com/office/drawing/2014/main" id="{698EC660-8183-FB40-B183-8F62B5277BAC}"/>
              </a:ext>
            </a:extLst>
          </p:cNvPr>
          <p:cNvPicPr>
            <a:picLocks noChangeAspect="1"/>
          </p:cNvPicPr>
          <p:nvPr/>
        </p:nvPicPr>
        <p:blipFill>
          <a:blip r:embed="rId5"/>
          <a:stretch>
            <a:fillRect/>
          </a:stretch>
        </p:blipFill>
        <p:spPr>
          <a:xfrm>
            <a:off x="496791" y="1306056"/>
            <a:ext cx="5599208" cy="4538421"/>
          </a:xfrm>
          <a:prstGeom prst="rect">
            <a:avLst/>
          </a:prstGeom>
        </p:spPr>
      </p:pic>
      <p:pic>
        <p:nvPicPr>
          <p:cNvPr id="3" name="图片 2">
            <a:extLst>
              <a:ext uri="{FF2B5EF4-FFF2-40B4-BE49-F238E27FC236}">
                <a16:creationId xmlns:a16="http://schemas.microsoft.com/office/drawing/2014/main" id="{D122784C-6209-E048-A381-6861A6D022DA}"/>
              </a:ext>
            </a:extLst>
          </p:cNvPr>
          <p:cNvPicPr>
            <a:picLocks noChangeAspect="1"/>
          </p:cNvPicPr>
          <p:nvPr/>
        </p:nvPicPr>
        <p:blipFill>
          <a:blip r:embed="rId6"/>
          <a:stretch>
            <a:fillRect/>
          </a:stretch>
        </p:blipFill>
        <p:spPr>
          <a:xfrm>
            <a:off x="5766207" y="2865602"/>
            <a:ext cx="6220161" cy="2686342"/>
          </a:xfrm>
          <a:prstGeom prst="rect">
            <a:avLst/>
          </a:prstGeom>
        </p:spPr>
      </p:pic>
      <p:pic>
        <p:nvPicPr>
          <p:cNvPr id="12" name="图片 11">
            <a:extLst>
              <a:ext uri="{FF2B5EF4-FFF2-40B4-BE49-F238E27FC236}">
                <a16:creationId xmlns:a16="http://schemas.microsoft.com/office/drawing/2014/main" id="{B011466D-C3AF-004E-A0F9-B141349973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3" name="内容占位符 34">
            <a:extLst>
              <a:ext uri="{FF2B5EF4-FFF2-40B4-BE49-F238E27FC236}">
                <a16:creationId xmlns:a16="http://schemas.microsoft.com/office/drawing/2014/main" id="{2216EF9F-D055-614A-BC2F-FAF499F4702A}"/>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400" b="1" dirty="0">
                <a:solidFill>
                  <a:prstClr val="black"/>
                </a:solidFill>
                <a:latin typeface="微软雅黑"/>
                <a:ea typeface="微软雅黑"/>
              </a:rPr>
              <a:t>方案设计</a:t>
            </a:r>
            <a:r>
              <a:rPr lang="en-US" altLang="zh-CN" sz="2400" dirty="0">
                <a:solidFill>
                  <a:prstClr val="black"/>
                </a:solidFill>
                <a:latin typeface="微软雅黑"/>
                <a:ea typeface="微软雅黑"/>
              </a:rPr>
              <a:t>——</a:t>
            </a:r>
            <a:r>
              <a:rPr lang="zh-CN" altLang="en-US" sz="2400" dirty="0">
                <a:solidFill>
                  <a:prstClr val="black"/>
                </a:solidFill>
                <a:latin typeface="微软雅黑"/>
                <a:ea typeface="微软雅黑"/>
              </a:rPr>
              <a:t>安全决策点判定（改进）</a:t>
            </a:r>
            <a:endParaRPr lang="en-US" altLang="zh-CN" sz="2400" b="1" dirty="0">
              <a:solidFill>
                <a:prstClr val="black"/>
              </a:solidFill>
              <a:latin typeface="微软雅黑"/>
              <a:ea typeface="微软雅黑"/>
            </a:endParaRPr>
          </a:p>
        </p:txBody>
      </p:sp>
      <p:sp>
        <p:nvSpPr>
          <p:cNvPr id="14" name="文本框 7">
            <a:extLst>
              <a:ext uri="{FF2B5EF4-FFF2-40B4-BE49-F238E27FC236}">
                <a16:creationId xmlns:a16="http://schemas.microsoft.com/office/drawing/2014/main" id="{68A72EEB-4E14-AC4E-92E2-EED0E1512F4E}"/>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974575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CFED16F-72D5-F244-A846-3F0E797F4B4A}"/>
              </a:ext>
            </a:extLst>
          </p:cNvPr>
          <p:cNvSpPr txBox="1"/>
          <p:nvPr/>
        </p:nvSpPr>
        <p:spPr>
          <a:xfrm>
            <a:off x="1209725" y="1310853"/>
            <a:ext cx="2988319" cy="369332"/>
          </a:xfrm>
          <a:prstGeom prst="rect">
            <a:avLst/>
          </a:prstGeom>
          <a:noFill/>
        </p:spPr>
        <p:txBody>
          <a:bodyPr wrap="none" rtlCol="0">
            <a:spAutoFit/>
          </a:bodyPr>
          <a:lstStyle/>
          <a:p>
            <a:r>
              <a:rPr kumimoji="1" lang="en-US" altLang="zh-CN" b="1" dirty="0"/>
              <a:t>﻿Polynomial-Based Method</a:t>
            </a:r>
            <a:endParaRPr kumimoji="1" lang="zh-CN" altLang="en-US" b="1" dirty="0"/>
          </a:p>
        </p:txBody>
      </p:sp>
      <p:sp>
        <p:nvSpPr>
          <p:cNvPr id="15" name="文本框 14">
            <a:extLst>
              <a:ext uri="{FF2B5EF4-FFF2-40B4-BE49-F238E27FC236}">
                <a16:creationId xmlns:a16="http://schemas.microsoft.com/office/drawing/2014/main" id="{E346F327-D2A8-2948-9B8E-6200C4EBC1B2}"/>
              </a:ext>
            </a:extLst>
          </p:cNvPr>
          <p:cNvSpPr txBox="1"/>
          <p:nvPr/>
        </p:nvSpPr>
        <p:spPr>
          <a:xfrm>
            <a:off x="1227608" y="3229614"/>
            <a:ext cx="3223989" cy="369332"/>
          </a:xfrm>
          <a:prstGeom prst="rect">
            <a:avLst/>
          </a:prstGeom>
          <a:noFill/>
        </p:spPr>
        <p:txBody>
          <a:bodyPr wrap="square">
            <a:spAutoFit/>
          </a:bodyPr>
          <a:lstStyle/>
          <a:p>
            <a:r>
              <a:rPr lang="en-US" altLang="zh-CN" dirty="0"/>
              <a:t>﻿</a:t>
            </a:r>
            <a:r>
              <a:rPr lang="en-US" altLang="zh-CN" b="1" dirty="0"/>
              <a:t>Path Cost-Based Method</a:t>
            </a:r>
            <a:endParaRPr lang="zh-CN" altLang="en-US" b="1" dirty="0"/>
          </a:p>
        </p:txBody>
      </p:sp>
      <p:sp>
        <p:nvSpPr>
          <p:cNvPr id="5" name="文本框 4">
            <a:extLst>
              <a:ext uri="{FF2B5EF4-FFF2-40B4-BE49-F238E27FC236}">
                <a16:creationId xmlns:a16="http://schemas.microsoft.com/office/drawing/2014/main" id="{8272D6C9-DD38-EA49-8107-C7082044B4DB}"/>
              </a:ext>
            </a:extLst>
          </p:cNvPr>
          <p:cNvSpPr txBox="1"/>
          <p:nvPr/>
        </p:nvSpPr>
        <p:spPr>
          <a:xfrm>
            <a:off x="323193" y="1295768"/>
            <a:ext cx="904415" cy="369332"/>
          </a:xfrm>
          <a:prstGeom prst="rect">
            <a:avLst/>
          </a:prstGeom>
          <a:noFill/>
        </p:spPr>
        <p:txBody>
          <a:bodyPr wrap="none" rtlCol="0">
            <a:spAutoFit/>
          </a:bodyPr>
          <a:lstStyle/>
          <a:p>
            <a:r>
              <a:rPr kumimoji="1" lang="zh-CN" altLang="en-US" dirty="0"/>
              <a:t>方案一</a:t>
            </a:r>
          </a:p>
        </p:txBody>
      </p:sp>
      <p:sp>
        <p:nvSpPr>
          <p:cNvPr id="18" name="文本框 17">
            <a:extLst>
              <a:ext uri="{FF2B5EF4-FFF2-40B4-BE49-F238E27FC236}">
                <a16:creationId xmlns:a16="http://schemas.microsoft.com/office/drawing/2014/main" id="{E9602179-C8A2-2D4F-8C90-62F4B53FD3E7}"/>
              </a:ext>
            </a:extLst>
          </p:cNvPr>
          <p:cNvSpPr txBox="1"/>
          <p:nvPr/>
        </p:nvSpPr>
        <p:spPr>
          <a:xfrm>
            <a:off x="323193" y="3229614"/>
            <a:ext cx="877163" cy="369332"/>
          </a:xfrm>
          <a:prstGeom prst="rect">
            <a:avLst/>
          </a:prstGeom>
          <a:noFill/>
        </p:spPr>
        <p:txBody>
          <a:bodyPr wrap="none" rtlCol="0">
            <a:spAutoFit/>
          </a:bodyPr>
          <a:lstStyle/>
          <a:p>
            <a:r>
              <a:rPr kumimoji="1" lang="zh-CN" altLang="en-US" dirty="0"/>
              <a:t>方案二</a:t>
            </a:r>
          </a:p>
        </p:txBody>
      </p:sp>
      <p:pic>
        <p:nvPicPr>
          <p:cNvPr id="6" name="图片 5">
            <a:extLst>
              <a:ext uri="{FF2B5EF4-FFF2-40B4-BE49-F238E27FC236}">
                <a16:creationId xmlns:a16="http://schemas.microsoft.com/office/drawing/2014/main" id="{A17B80CB-798B-F843-88CF-ECFF7FFECC4F}"/>
              </a:ext>
            </a:extLst>
          </p:cNvPr>
          <p:cNvPicPr>
            <a:picLocks noChangeAspect="1"/>
          </p:cNvPicPr>
          <p:nvPr/>
        </p:nvPicPr>
        <p:blipFill>
          <a:blip r:embed="rId3"/>
          <a:stretch>
            <a:fillRect/>
          </a:stretch>
        </p:blipFill>
        <p:spPr>
          <a:xfrm>
            <a:off x="7215787" y="815326"/>
            <a:ext cx="3917600" cy="2859118"/>
          </a:xfrm>
          <a:prstGeom prst="rect">
            <a:avLst/>
          </a:prstGeom>
        </p:spPr>
      </p:pic>
      <p:sp>
        <p:nvSpPr>
          <p:cNvPr id="20" name="文本框 19">
            <a:extLst>
              <a:ext uri="{FF2B5EF4-FFF2-40B4-BE49-F238E27FC236}">
                <a16:creationId xmlns:a16="http://schemas.microsoft.com/office/drawing/2014/main" id="{A153AA61-A871-1344-BF52-0773D92CD94C}"/>
              </a:ext>
            </a:extLst>
          </p:cNvPr>
          <p:cNvSpPr txBox="1"/>
          <p:nvPr/>
        </p:nvSpPr>
        <p:spPr>
          <a:xfrm>
            <a:off x="761774" y="5099557"/>
            <a:ext cx="8993633" cy="646331"/>
          </a:xfrm>
          <a:prstGeom prst="rect">
            <a:avLst/>
          </a:prstGeom>
          <a:noFill/>
        </p:spPr>
        <p:txBody>
          <a:bodyPr wrap="square">
            <a:spAutoFit/>
          </a:bodyPr>
          <a:lstStyle/>
          <a:p>
            <a:r>
              <a:rPr lang="zh-CN" altLang="en-US" i="1" dirty="0"/>
              <a:t>﻿</a:t>
            </a:r>
            <a:r>
              <a:rPr lang="en-US" altLang="zh-CN" i="1" dirty="0"/>
              <a:t>[1] </a:t>
            </a:r>
            <a:r>
              <a:rPr lang="zh-CN" altLang="en-US" i="1" dirty="0"/>
              <a:t>R. Bost, R. A. Popa, S. Tu, and S. Goldwasser, “Machine learning classification over encrypted data,” in Proc. Conf. Netw. Distrib. Syst. Secur. Symp., 2015, pp. 1–14.</a:t>
            </a:r>
          </a:p>
        </p:txBody>
      </p:sp>
      <p:sp>
        <p:nvSpPr>
          <p:cNvPr id="21" name="文本框 20">
            <a:extLst>
              <a:ext uri="{FF2B5EF4-FFF2-40B4-BE49-F238E27FC236}">
                <a16:creationId xmlns:a16="http://schemas.microsoft.com/office/drawing/2014/main" id="{FE1E8317-BFF9-1C40-8C03-9ED1F6ED75C8}"/>
              </a:ext>
            </a:extLst>
          </p:cNvPr>
          <p:cNvSpPr txBox="1"/>
          <p:nvPr/>
        </p:nvSpPr>
        <p:spPr>
          <a:xfrm>
            <a:off x="761774" y="5807990"/>
            <a:ext cx="10174252" cy="646331"/>
          </a:xfrm>
          <a:prstGeom prst="rect">
            <a:avLst/>
          </a:prstGeom>
          <a:noFill/>
        </p:spPr>
        <p:txBody>
          <a:bodyPr wrap="square">
            <a:spAutoFit/>
          </a:bodyPr>
          <a:lstStyle/>
          <a:p>
            <a:r>
              <a:rPr lang="zh-CN" altLang="en-US" i="1" dirty="0"/>
              <a:t>﻿</a:t>
            </a:r>
            <a:r>
              <a:rPr lang="en-US" altLang="zh-CN" i="1" dirty="0"/>
              <a:t>[2] ﻿R. K. H. Tai, J. P. K. Ma, Y. Zhao, and S. S. M. Chow, “</a:t>
            </a:r>
            <a:r>
              <a:rPr lang="en-US" altLang="zh-CN" i="1" dirty="0" err="1"/>
              <a:t>Privacypreserving</a:t>
            </a:r>
            <a:r>
              <a:rPr lang="en-US" altLang="zh-CN" i="1" dirty="0"/>
              <a:t> decision trees evaluation via linear functions,” in Proc. Eur. </a:t>
            </a:r>
            <a:r>
              <a:rPr lang="en-US" altLang="zh-CN" i="1" dirty="0" err="1"/>
              <a:t>Symp</a:t>
            </a:r>
            <a:r>
              <a:rPr lang="en-US" altLang="zh-CN" i="1" dirty="0"/>
              <a:t>. Res. </a:t>
            </a:r>
            <a:r>
              <a:rPr lang="en-US" altLang="zh-CN" i="1" dirty="0" err="1"/>
              <a:t>Comput</a:t>
            </a:r>
            <a:r>
              <a:rPr lang="en-US" altLang="zh-CN" i="1" dirty="0"/>
              <a:t>. </a:t>
            </a:r>
            <a:r>
              <a:rPr lang="en-US" altLang="zh-CN" i="1" dirty="0" err="1"/>
              <a:t>Secur</a:t>
            </a:r>
            <a:r>
              <a:rPr lang="en-US" altLang="zh-CN" i="1" dirty="0"/>
              <a:t>., 2017, pp 494–512.</a:t>
            </a:r>
            <a:endParaRPr lang="zh-CN" altLang="en-US" i="1" dirty="0"/>
          </a:p>
        </p:txBody>
      </p:sp>
      <p:sp>
        <p:nvSpPr>
          <p:cNvPr id="27" name="文本框 26">
            <a:extLst>
              <a:ext uri="{FF2B5EF4-FFF2-40B4-BE49-F238E27FC236}">
                <a16:creationId xmlns:a16="http://schemas.microsoft.com/office/drawing/2014/main" id="{DC5C5A26-BC23-6B44-B6BB-CFC7E9DFABAD}"/>
              </a:ext>
            </a:extLst>
          </p:cNvPr>
          <p:cNvSpPr txBox="1"/>
          <p:nvPr/>
        </p:nvSpPr>
        <p:spPr>
          <a:xfrm>
            <a:off x="4046483" y="1279852"/>
            <a:ext cx="405114" cy="369332"/>
          </a:xfrm>
          <a:prstGeom prst="rect">
            <a:avLst/>
          </a:prstGeom>
          <a:noFill/>
        </p:spPr>
        <p:txBody>
          <a:bodyPr wrap="square">
            <a:spAutoFit/>
          </a:bodyPr>
          <a:lstStyle/>
          <a:p>
            <a:r>
              <a:rPr lang="zh-CN" altLang="en-US" i="1" dirty="0"/>
              <a:t>﻿</a:t>
            </a:r>
            <a:r>
              <a:rPr lang="en-US" altLang="zh-CN" i="1" dirty="0"/>
              <a:t>[1] </a:t>
            </a:r>
            <a:endParaRPr lang="zh-CN" altLang="en-US" dirty="0"/>
          </a:p>
        </p:txBody>
      </p:sp>
      <p:sp>
        <p:nvSpPr>
          <p:cNvPr id="28" name="文本框 27">
            <a:extLst>
              <a:ext uri="{FF2B5EF4-FFF2-40B4-BE49-F238E27FC236}">
                <a16:creationId xmlns:a16="http://schemas.microsoft.com/office/drawing/2014/main" id="{F7EA0E72-C9AC-DF45-848E-419C94210572}"/>
              </a:ext>
            </a:extLst>
          </p:cNvPr>
          <p:cNvSpPr txBox="1"/>
          <p:nvPr/>
        </p:nvSpPr>
        <p:spPr>
          <a:xfrm>
            <a:off x="4005515" y="3205631"/>
            <a:ext cx="473334" cy="369332"/>
          </a:xfrm>
          <a:prstGeom prst="rect">
            <a:avLst/>
          </a:prstGeom>
          <a:noFill/>
        </p:spPr>
        <p:txBody>
          <a:bodyPr wrap="square">
            <a:spAutoFit/>
          </a:bodyPr>
          <a:lstStyle/>
          <a:p>
            <a:r>
              <a:rPr lang="zh-CN" altLang="en-US" i="1" dirty="0"/>
              <a:t>﻿</a:t>
            </a:r>
            <a:r>
              <a:rPr lang="en-US" altLang="zh-CN" i="1" dirty="0"/>
              <a:t>[2] </a:t>
            </a:r>
            <a:endParaRPr lang="zh-CN" altLang="en-US" dirty="0"/>
          </a:p>
        </p:txBody>
      </p:sp>
      <p:pic>
        <p:nvPicPr>
          <p:cNvPr id="8" name="图片 7">
            <a:extLst>
              <a:ext uri="{FF2B5EF4-FFF2-40B4-BE49-F238E27FC236}">
                <a16:creationId xmlns:a16="http://schemas.microsoft.com/office/drawing/2014/main" id="{8C2C2E4C-FDDD-3049-AC34-F600DBF6834B}"/>
              </a:ext>
            </a:extLst>
          </p:cNvPr>
          <p:cNvPicPr>
            <a:picLocks noChangeAspect="1"/>
          </p:cNvPicPr>
          <p:nvPr/>
        </p:nvPicPr>
        <p:blipFill rotWithShape="1">
          <a:blip r:embed="rId4"/>
          <a:srcRect t="19965"/>
          <a:stretch/>
        </p:blipFill>
        <p:spPr>
          <a:xfrm>
            <a:off x="934963" y="1830467"/>
            <a:ext cx="3777224" cy="293504"/>
          </a:xfrm>
          <a:prstGeom prst="rect">
            <a:avLst/>
          </a:prstGeom>
        </p:spPr>
      </p:pic>
      <p:pic>
        <p:nvPicPr>
          <p:cNvPr id="9" name="图片 8">
            <a:extLst>
              <a:ext uri="{FF2B5EF4-FFF2-40B4-BE49-F238E27FC236}">
                <a16:creationId xmlns:a16="http://schemas.microsoft.com/office/drawing/2014/main" id="{E70BE390-A3AF-1944-A7AA-08481D1ACBD1}"/>
              </a:ext>
            </a:extLst>
          </p:cNvPr>
          <p:cNvPicPr>
            <a:picLocks noChangeAspect="1"/>
          </p:cNvPicPr>
          <p:nvPr/>
        </p:nvPicPr>
        <p:blipFill rotWithShape="1">
          <a:blip r:embed="rId5"/>
          <a:srcRect r="71883" b="-958"/>
          <a:stretch/>
        </p:blipFill>
        <p:spPr>
          <a:xfrm>
            <a:off x="934963" y="2263585"/>
            <a:ext cx="974860" cy="346186"/>
          </a:xfrm>
          <a:prstGeom prst="rect">
            <a:avLst/>
          </a:prstGeom>
        </p:spPr>
      </p:pic>
      <p:pic>
        <p:nvPicPr>
          <p:cNvPr id="11" name="图片 10">
            <a:extLst>
              <a:ext uri="{FF2B5EF4-FFF2-40B4-BE49-F238E27FC236}">
                <a16:creationId xmlns:a16="http://schemas.microsoft.com/office/drawing/2014/main" id="{F8AA4996-C7D7-2B48-AFAA-622277776951}"/>
              </a:ext>
            </a:extLst>
          </p:cNvPr>
          <p:cNvPicPr>
            <a:picLocks noChangeAspect="1"/>
          </p:cNvPicPr>
          <p:nvPr/>
        </p:nvPicPr>
        <p:blipFill>
          <a:blip r:embed="rId6"/>
          <a:stretch>
            <a:fillRect/>
          </a:stretch>
        </p:blipFill>
        <p:spPr>
          <a:xfrm>
            <a:off x="1910911" y="2282610"/>
            <a:ext cx="3517900" cy="279400"/>
          </a:xfrm>
          <a:prstGeom prst="rect">
            <a:avLst/>
          </a:prstGeom>
        </p:spPr>
      </p:pic>
      <p:pic>
        <p:nvPicPr>
          <p:cNvPr id="12" name="图片 11">
            <a:extLst>
              <a:ext uri="{FF2B5EF4-FFF2-40B4-BE49-F238E27FC236}">
                <a16:creationId xmlns:a16="http://schemas.microsoft.com/office/drawing/2014/main" id="{1873D659-18A8-3A41-9047-A0DE24B071B0}"/>
              </a:ext>
            </a:extLst>
          </p:cNvPr>
          <p:cNvPicPr>
            <a:picLocks noChangeAspect="1"/>
          </p:cNvPicPr>
          <p:nvPr/>
        </p:nvPicPr>
        <p:blipFill>
          <a:blip r:embed="rId7"/>
          <a:stretch>
            <a:fillRect/>
          </a:stretch>
        </p:blipFill>
        <p:spPr>
          <a:xfrm>
            <a:off x="934963" y="3705398"/>
            <a:ext cx="4000500" cy="381000"/>
          </a:xfrm>
          <a:prstGeom prst="rect">
            <a:avLst/>
          </a:prstGeom>
        </p:spPr>
      </p:pic>
      <p:sp>
        <p:nvSpPr>
          <p:cNvPr id="23" name="文本框 44">
            <a:extLst>
              <a:ext uri="{FF2B5EF4-FFF2-40B4-BE49-F238E27FC236}">
                <a16:creationId xmlns:a16="http://schemas.microsoft.com/office/drawing/2014/main" id="{20DF4BC2-C40E-3A4E-8167-4E2924927E44}"/>
              </a:ext>
            </a:extLst>
          </p:cNvPr>
          <p:cNvSpPr txBox="1"/>
          <p:nvPr/>
        </p:nvSpPr>
        <p:spPr>
          <a:xfrm>
            <a:off x="226038" y="813713"/>
            <a:ext cx="39176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﻿Secure Inference Result Generation</a:t>
            </a:r>
            <a:endParaRPr lang="zh-CN" altLang="en-US" b="1" dirty="0"/>
          </a:p>
        </p:txBody>
      </p:sp>
      <p:pic>
        <p:nvPicPr>
          <p:cNvPr id="24" name="图片 23">
            <a:extLst>
              <a:ext uri="{FF2B5EF4-FFF2-40B4-BE49-F238E27FC236}">
                <a16:creationId xmlns:a16="http://schemas.microsoft.com/office/drawing/2014/main" id="{46EA28A5-0A97-8A4C-AE94-F83CAE95B7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3" name="文本框 12">
            <a:extLst>
              <a:ext uri="{FF2B5EF4-FFF2-40B4-BE49-F238E27FC236}">
                <a16:creationId xmlns:a16="http://schemas.microsoft.com/office/drawing/2014/main" id="{6946F052-9870-D74E-A76A-804E6BEFD2E6}"/>
              </a:ext>
            </a:extLst>
          </p:cNvPr>
          <p:cNvSpPr txBox="1"/>
          <p:nvPr/>
        </p:nvSpPr>
        <p:spPr>
          <a:xfrm>
            <a:off x="323193" y="4448500"/>
            <a:ext cx="8432117" cy="369332"/>
          </a:xfrm>
          <a:prstGeom prst="rect">
            <a:avLst/>
          </a:prstGeom>
          <a:noFill/>
        </p:spPr>
        <p:txBody>
          <a:bodyPr wrap="none" rtlCol="0">
            <a:spAutoFit/>
          </a:bodyPr>
          <a:lstStyle/>
          <a:p>
            <a:r>
              <a:rPr kumimoji="1" lang="zh-CN" altLang="en-US" dirty="0"/>
              <a:t>两个方法，各有利弊；单就基于加性秘密共享方案（本文讨论）来看，方案一更优</a:t>
            </a:r>
          </a:p>
        </p:txBody>
      </p:sp>
      <p:sp>
        <p:nvSpPr>
          <p:cNvPr id="25" name="内容占位符 34">
            <a:extLst>
              <a:ext uri="{FF2B5EF4-FFF2-40B4-BE49-F238E27FC236}">
                <a16:creationId xmlns:a16="http://schemas.microsoft.com/office/drawing/2014/main" id="{4372F3F1-8488-424A-A24D-CAE6CD6BD65B}"/>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dirty="0">
                <a:solidFill>
                  <a:prstClr val="black"/>
                </a:solidFill>
                <a:latin typeface="微软雅黑"/>
                <a:ea typeface="微软雅黑"/>
              </a:rPr>
              <a:t>安全预测生成</a:t>
            </a:r>
            <a:endParaRPr lang="en-US" altLang="zh-CN" sz="2400" b="1" dirty="0">
              <a:solidFill>
                <a:prstClr val="black"/>
              </a:solidFill>
              <a:latin typeface="微软雅黑"/>
              <a:ea typeface="微软雅黑"/>
            </a:endParaRPr>
          </a:p>
        </p:txBody>
      </p:sp>
      <p:sp>
        <p:nvSpPr>
          <p:cNvPr id="22" name="文本框 7">
            <a:extLst>
              <a:ext uri="{FF2B5EF4-FFF2-40B4-BE49-F238E27FC236}">
                <a16:creationId xmlns:a16="http://schemas.microsoft.com/office/drawing/2014/main" id="{34427121-2164-414D-87AA-7218E2FC0700}"/>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293976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altLang="zh-CN" dirty="0"/>
              <a:t>01</a:t>
            </a:r>
            <a:endParaRPr lang="en-US" dirty="0"/>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zh-CN" altLang="en-US" dirty="0"/>
              <a:t>文章概览</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3512507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3" name="文本框 2">
            <a:extLst>
              <a:ext uri="{FF2B5EF4-FFF2-40B4-BE49-F238E27FC236}">
                <a16:creationId xmlns:a16="http://schemas.microsoft.com/office/drawing/2014/main" id="{2CFED16F-72D5-F244-A846-3F0E797F4B4A}"/>
              </a:ext>
            </a:extLst>
          </p:cNvPr>
          <p:cNvSpPr txBox="1"/>
          <p:nvPr/>
        </p:nvSpPr>
        <p:spPr>
          <a:xfrm>
            <a:off x="1209725" y="1310853"/>
            <a:ext cx="2988319" cy="369332"/>
          </a:xfrm>
          <a:prstGeom prst="rect">
            <a:avLst/>
          </a:prstGeom>
          <a:noFill/>
        </p:spPr>
        <p:txBody>
          <a:bodyPr wrap="none" rtlCol="0">
            <a:spAutoFit/>
          </a:bodyPr>
          <a:lstStyle/>
          <a:p>
            <a:r>
              <a:rPr kumimoji="1" lang="en-US" altLang="zh-CN" b="1" dirty="0"/>
              <a:t>﻿Polynomial-Based Method</a:t>
            </a:r>
            <a:endParaRPr kumimoji="1" lang="zh-CN" altLang="en-US" b="1" dirty="0"/>
          </a:p>
        </p:txBody>
      </p:sp>
      <p:sp>
        <p:nvSpPr>
          <p:cNvPr id="5" name="文本框 4">
            <a:extLst>
              <a:ext uri="{FF2B5EF4-FFF2-40B4-BE49-F238E27FC236}">
                <a16:creationId xmlns:a16="http://schemas.microsoft.com/office/drawing/2014/main" id="{8272D6C9-DD38-EA49-8107-C7082044B4DB}"/>
              </a:ext>
            </a:extLst>
          </p:cNvPr>
          <p:cNvSpPr txBox="1"/>
          <p:nvPr/>
        </p:nvSpPr>
        <p:spPr>
          <a:xfrm>
            <a:off x="323193" y="1295768"/>
            <a:ext cx="904415" cy="369332"/>
          </a:xfrm>
          <a:prstGeom prst="rect">
            <a:avLst/>
          </a:prstGeom>
          <a:noFill/>
        </p:spPr>
        <p:txBody>
          <a:bodyPr wrap="none" rtlCol="0">
            <a:spAutoFit/>
          </a:bodyPr>
          <a:lstStyle/>
          <a:p>
            <a:r>
              <a:rPr kumimoji="1" lang="zh-CN" altLang="en-US" dirty="0"/>
              <a:t>方案一</a:t>
            </a:r>
          </a:p>
        </p:txBody>
      </p:sp>
      <p:pic>
        <p:nvPicPr>
          <p:cNvPr id="6" name="图片 5">
            <a:extLst>
              <a:ext uri="{FF2B5EF4-FFF2-40B4-BE49-F238E27FC236}">
                <a16:creationId xmlns:a16="http://schemas.microsoft.com/office/drawing/2014/main" id="{A17B80CB-798B-F843-88CF-ECFF7FFECC4F}"/>
              </a:ext>
            </a:extLst>
          </p:cNvPr>
          <p:cNvPicPr>
            <a:picLocks noChangeAspect="1"/>
          </p:cNvPicPr>
          <p:nvPr/>
        </p:nvPicPr>
        <p:blipFill>
          <a:blip r:embed="rId3"/>
          <a:stretch>
            <a:fillRect/>
          </a:stretch>
        </p:blipFill>
        <p:spPr>
          <a:xfrm>
            <a:off x="7215787" y="815326"/>
            <a:ext cx="3917600" cy="2859118"/>
          </a:xfrm>
          <a:prstGeom prst="rect">
            <a:avLst/>
          </a:prstGeom>
        </p:spPr>
      </p:pic>
      <p:sp>
        <p:nvSpPr>
          <p:cNvPr id="20" name="文本框 19">
            <a:extLst>
              <a:ext uri="{FF2B5EF4-FFF2-40B4-BE49-F238E27FC236}">
                <a16:creationId xmlns:a16="http://schemas.microsoft.com/office/drawing/2014/main" id="{A153AA61-A871-1344-BF52-0773D92CD94C}"/>
              </a:ext>
            </a:extLst>
          </p:cNvPr>
          <p:cNvSpPr txBox="1"/>
          <p:nvPr/>
        </p:nvSpPr>
        <p:spPr>
          <a:xfrm>
            <a:off x="1309613" y="5865446"/>
            <a:ext cx="8993633" cy="646331"/>
          </a:xfrm>
          <a:prstGeom prst="rect">
            <a:avLst/>
          </a:prstGeom>
          <a:noFill/>
        </p:spPr>
        <p:txBody>
          <a:bodyPr wrap="square">
            <a:spAutoFit/>
          </a:bodyPr>
          <a:lstStyle/>
          <a:p>
            <a:r>
              <a:rPr lang="zh-CN" altLang="en-US" i="1" dirty="0"/>
              <a:t>﻿</a:t>
            </a:r>
            <a:r>
              <a:rPr lang="en-US" altLang="zh-CN" i="1" dirty="0"/>
              <a:t>[1] </a:t>
            </a:r>
            <a:r>
              <a:rPr lang="zh-CN" altLang="en-US" i="1" dirty="0"/>
              <a:t>R. Bost, R. A. Popa, S. Tu, and S. Goldwasser, “Machine learning classification over encrypted data,” in Proc. Conf. Netw. Distrib. Syst. Secur. Symp., 2015, pp. 1–14.</a:t>
            </a:r>
          </a:p>
        </p:txBody>
      </p:sp>
      <p:sp>
        <p:nvSpPr>
          <p:cNvPr id="27" name="文本框 26">
            <a:extLst>
              <a:ext uri="{FF2B5EF4-FFF2-40B4-BE49-F238E27FC236}">
                <a16:creationId xmlns:a16="http://schemas.microsoft.com/office/drawing/2014/main" id="{DC5C5A26-BC23-6B44-B6BB-CFC7E9DFABAD}"/>
              </a:ext>
            </a:extLst>
          </p:cNvPr>
          <p:cNvSpPr txBox="1"/>
          <p:nvPr/>
        </p:nvSpPr>
        <p:spPr>
          <a:xfrm>
            <a:off x="4046483" y="1279852"/>
            <a:ext cx="405114" cy="369332"/>
          </a:xfrm>
          <a:prstGeom prst="rect">
            <a:avLst/>
          </a:prstGeom>
          <a:noFill/>
        </p:spPr>
        <p:txBody>
          <a:bodyPr wrap="square">
            <a:spAutoFit/>
          </a:bodyPr>
          <a:lstStyle/>
          <a:p>
            <a:r>
              <a:rPr lang="zh-CN" altLang="en-US" i="1" dirty="0"/>
              <a:t>﻿</a:t>
            </a:r>
            <a:r>
              <a:rPr lang="en-US" altLang="zh-CN" i="1" dirty="0"/>
              <a:t>[1] </a:t>
            </a:r>
            <a:endParaRPr lang="zh-CN" altLang="en-US" dirty="0"/>
          </a:p>
        </p:txBody>
      </p:sp>
      <p:pic>
        <p:nvPicPr>
          <p:cNvPr id="4" name="图片 3">
            <a:extLst>
              <a:ext uri="{FF2B5EF4-FFF2-40B4-BE49-F238E27FC236}">
                <a16:creationId xmlns:a16="http://schemas.microsoft.com/office/drawing/2014/main" id="{458D64BD-8EE9-344B-9A6C-21BC60D81DC9}"/>
              </a:ext>
            </a:extLst>
          </p:cNvPr>
          <p:cNvPicPr>
            <a:picLocks noChangeAspect="1"/>
          </p:cNvPicPr>
          <p:nvPr/>
        </p:nvPicPr>
        <p:blipFill>
          <a:blip r:embed="rId4"/>
          <a:stretch>
            <a:fillRect/>
          </a:stretch>
        </p:blipFill>
        <p:spPr>
          <a:xfrm>
            <a:off x="1944257" y="1774139"/>
            <a:ext cx="904415" cy="408090"/>
          </a:xfrm>
          <a:prstGeom prst="rect">
            <a:avLst/>
          </a:prstGeom>
        </p:spPr>
      </p:pic>
      <p:pic>
        <p:nvPicPr>
          <p:cNvPr id="8" name="图片 7">
            <a:extLst>
              <a:ext uri="{FF2B5EF4-FFF2-40B4-BE49-F238E27FC236}">
                <a16:creationId xmlns:a16="http://schemas.microsoft.com/office/drawing/2014/main" id="{61BFE712-F922-4C45-87B1-6213CB6C9689}"/>
              </a:ext>
            </a:extLst>
          </p:cNvPr>
          <p:cNvPicPr>
            <a:picLocks noChangeAspect="1"/>
          </p:cNvPicPr>
          <p:nvPr/>
        </p:nvPicPr>
        <p:blipFill>
          <a:blip r:embed="rId5"/>
          <a:stretch>
            <a:fillRect/>
          </a:stretch>
        </p:blipFill>
        <p:spPr>
          <a:xfrm>
            <a:off x="432567" y="2670334"/>
            <a:ext cx="584200" cy="292100"/>
          </a:xfrm>
          <a:prstGeom prst="rect">
            <a:avLst/>
          </a:prstGeom>
        </p:spPr>
      </p:pic>
      <p:pic>
        <p:nvPicPr>
          <p:cNvPr id="9" name="图片 8">
            <a:extLst>
              <a:ext uri="{FF2B5EF4-FFF2-40B4-BE49-F238E27FC236}">
                <a16:creationId xmlns:a16="http://schemas.microsoft.com/office/drawing/2014/main" id="{72D32BC8-DC32-6447-956C-20A362A8DA8E}"/>
              </a:ext>
            </a:extLst>
          </p:cNvPr>
          <p:cNvPicPr>
            <a:picLocks noChangeAspect="1"/>
          </p:cNvPicPr>
          <p:nvPr/>
        </p:nvPicPr>
        <p:blipFill>
          <a:blip r:embed="rId6"/>
          <a:stretch>
            <a:fillRect/>
          </a:stretch>
        </p:blipFill>
        <p:spPr>
          <a:xfrm>
            <a:off x="984688" y="2635607"/>
            <a:ext cx="2400300" cy="292100"/>
          </a:xfrm>
          <a:prstGeom prst="rect">
            <a:avLst/>
          </a:prstGeom>
        </p:spPr>
      </p:pic>
      <p:pic>
        <p:nvPicPr>
          <p:cNvPr id="10" name="图片 9">
            <a:extLst>
              <a:ext uri="{FF2B5EF4-FFF2-40B4-BE49-F238E27FC236}">
                <a16:creationId xmlns:a16="http://schemas.microsoft.com/office/drawing/2014/main" id="{4BB9E34F-DFAB-BA46-93D7-F83BF6763F72}"/>
              </a:ext>
            </a:extLst>
          </p:cNvPr>
          <p:cNvPicPr>
            <a:picLocks noChangeAspect="1"/>
          </p:cNvPicPr>
          <p:nvPr/>
        </p:nvPicPr>
        <p:blipFill>
          <a:blip r:embed="rId7"/>
          <a:stretch>
            <a:fillRect/>
          </a:stretch>
        </p:blipFill>
        <p:spPr>
          <a:xfrm>
            <a:off x="412880" y="2968087"/>
            <a:ext cx="2324100" cy="292100"/>
          </a:xfrm>
          <a:prstGeom prst="rect">
            <a:avLst/>
          </a:prstGeom>
        </p:spPr>
      </p:pic>
      <p:pic>
        <p:nvPicPr>
          <p:cNvPr id="11" name="图片 10">
            <a:extLst>
              <a:ext uri="{FF2B5EF4-FFF2-40B4-BE49-F238E27FC236}">
                <a16:creationId xmlns:a16="http://schemas.microsoft.com/office/drawing/2014/main" id="{5ABF763C-227C-A84D-9588-685BA8F75F65}"/>
              </a:ext>
            </a:extLst>
          </p:cNvPr>
          <p:cNvPicPr>
            <a:picLocks noChangeAspect="1"/>
          </p:cNvPicPr>
          <p:nvPr/>
        </p:nvPicPr>
        <p:blipFill>
          <a:blip r:embed="rId8"/>
          <a:stretch>
            <a:fillRect/>
          </a:stretch>
        </p:blipFill>
        <p:spPr>
          <a:xfrm>
            <a:off x="415265" y="3298458"/>
            <a:ext cx="1981200" cy="241300"/>
          </a:xfrm>
          <a:prstGeom prst="rect">
            <a:avLst/>
          </a:prstGeom>
        </p:spPr>
      </p:pic>
      <p:pic>
        <p:nvPicPr>
          <p:cNvPr id="12" name="图片 11">
            <a:extLst>
              <a:ext uri="{FF2B5EF4-FFF2-40B4-BE49-F238E27FC236}">
                <a16:creationId xmlns:a16="http://schemas.microsoft.com/office/drawing/2014/main" id="{0FB0BE26-FDCE-964B-9B93-4EA2DD17F3AC}"/>
              </a:ext>
            </a:extLst>
          </p:cNvPr>
          <p:cNvPicPr>
            <a:picLocks noChangeAspect="1"/>
          </p:cNvPicPr>
          <p:nvPr/>
        </p:nvPicPr>
        <p:blipFill>
          <a:blip r:embed="rId9"/>
          <a:stretch>
            <a:fillRect/>
          </a:stretch>
        </p:blipFill>
        <p:spPr>
          <a:xfrm>
            <a:off x="2404549" y="3229514"/>
            <a:ext cx="330200" cy="368300"/>
          </a:xfrm>
          <a:prstGeom prst="rect">
            <a:avLst/>
          </a:prstGeom>
        </p:spPr>
      </p:pic>
      <p:pic>
        <p:nvPicPr>
          <p:cNvPr id="13" name="图片 12">
            <a:extLst>
              <a:ext uri="{FF2B5EF4-FFF2-40B4-BE49-F238E27FC236}">
                <a16:creationId xmlns:a16="http://schemas.microsoft.com/office/drawing/2014/main" id="{6992C417-DAC0-E54F-9C93-37EE8AA4A3C0}"/>
              </a:ext>
            </a:extLst>
          </p:cNvPr>
          <p:cNvPicPr>
            <a:picLocks noChangeAspect="1"/>
          </p:cNvPicPr>
          <p:nvPr/>
        </p:nvPicPr>
        <p:blipFill>
          <a:blip r:embed="rId10"/>
          <a:stretch>
            <a:fillRect/>
          </a:stretch>
        </p:blipFill>
        <p:spPr>
          <a:xfrm>
            <a:off x="412880" y="3585358"/>
            <a:ext cx="1676400" cy="266700"/>
          </a:xfrm>
          <a:prstGeom prst="rect">
            <a:avLst/>
          </a:prstGeom>
        </p:spPr>
      </p:pic>
      <p:sp>
        <p:nvSpPr>
          <p:cNvPr id="14" name="文本框 13">
            <a:extLst>
              <a:ext uri="{FF2B5EF4-FFF2-40B4-BE49-F238E27FC236}">
                <a16:creationId xmlns:a16="http://schemas.microsoft.com/office/drawing/2014/main" id="{09DDF901-A30F-944D-994C-D33DC3D3F899}"/>
              </a:ext>
            </a:extLst>
          </p:cNvPr>
          <p:cNvSpPr txBox="1"/>
          <p:nvPr/>
        </p:nvSpPr>
        <p:spPr>
          <a:xfrm>
            <a:off x="129069" y="2269594"/>
            <a:ext cx="646331" cy="369332"/>
          </a:xfrm>
          <a:prstGeom prst="rect">
            <a:avLst/>
          </a:prstGeom>
          <a:noFill/>
        </p:spPr>
        <p:txBody>
          <a:bodyPr wrap="none" rtlCol="0">
            <a:spAutoFit/>
          </a:bodyPr>
          <a:lstStyle/>
          <a:p>
            <a:r>
              <a:rPr kumimoji="1" lang="zh-CN" altLang="en-US" dirty="0"/>
              <a:t>例：</a:t>
            </a:r>
          </a:p>
        </p:txBody>
      </p:sp>
      <p:sp>
        <p:nvSpPr>
          <p:cNvPr id="19" name="文本框 18">
            <a:extLst>
              <a:ext uri="{FF2B5EF4-FFF2-40B4-BE49-F238E27FC236}">
                <a16:creationId xmlns:a16="http://schemas.microsoft.com/office/drawing/2014/main" id="{61E0A2CC-B208-044B-B4EA-B28C40DBDC71}"/>
              </a:ext>
            </a:extLst>
          </p:cNvPr>
          <p:cNvSpPr txBox="1"/>
          <p:nvPr/>
        </p:nvSpPr>
        <p:spPr>
          <a:xfrm>
            <a:off x="300082" y="3992770"/>
            <a:ext cx="2262158" cy="369332"/>
          </a:xfrm>
          <a:prstGeom prst="rect">
            <a:avLst/>
          </a:prstGeom>
          <a:noFill/>
        </p:spPr>
        <p:txBody>
          <a:bodyPr wrap="none" rtlCol="0">
            <a:spAutoFit/>
          </a:bodyPr>
          <a:lstStyle/>
          <a:p>
            <a:r>
              <a:rPr kumimoji="1" lang="zh-CN" altLang="en-US" dirty="0"/>
              <a:t>假设最终预测结果是</a:t>
            </a:r>
          </a:p>
        </p:txBody>
      </p:sp>
      <p:pic>
        <p:nvPicPr>
          <p:cNvPr id="22" name="图片 21">
            <a:extLst>
              <a:ext uri="{FF2B5EF4-FFF2-40B4-BE49-F238E27FC236}">
                <a16:creationId xmlns:a16="http://schemas.microsoft.com/office/drawing/2014/main" id="{9F0EA05A-C844-D745-943E-42AEFC464AE6}"/>
              </a:ext>
            </a:extLst>
          </p:cNvPr>
          <p:cNvPicPr>
            <a:picLocks noChangeAspect="1"/>
          </p:cNvPicPr>
          <p:nvPr/>
        </p:nvPicPr>
        <p:blipFill>
          <a:blip r:embed="rId11"/>
          <a:stretch>
            <a:fillRect/>
          </a:stretch>
        </p:blipFill>
        <p:spPr>
          <a:xfrm>
            <a:off x="2471531" y="4010805"/>
            <a:ext cx="571500" cy="317500"/>
          </a:xfrm>
          <a:prstGeom prst="rect">
            <a:avLst/>
          </a:prstGeom>
        </p:spPr>
      </p:pic>
      <p:pic>
        <p:nvPicPr>
          <p:cNvPr id="23" name="图片 22">
            <a:extLst>
              <a:ext uri="{FF2B5EF4-FFF2-40B4-BE49-F238E27FC236}">
                <a16:creationId xmlns:a16="http://schemas.microsoft.com/office/drawing/2014/main" id="{3E0FC57E-D051-C04D-AF6D-2EC1D558AB90}"/>
              </a:ext>
            </a:extLst>
          </p:cNvPr>
          <p:cNvPicPr>
            <a:picLocks noChangeAspect="1"/>
          </p:cNvPicPr>
          <p:nvPr/>
        </p:nvPicPr>
        <p:blipFill>
          <a:blip r:embed="rId12"/>
          <a:stretch>
            <a:fillRect/>
          </a:stretch>
        </p:blipFill>
        <p:spPr>
          <a:xfrm>
            <a:off x="560313" y="4449746"/>
            <a:ext cx="749300" cy="279400"/>
          </a:xfrm>
          <a:prstGeom prst="rect">
            <a:avLst/>
          </a:prstGeom>
        </p:spPr>
      </p:pic>
      <p:pic>
        <p:nvPicPr>
          <p:cNvPr id="26" name="图片 25">
            <a:extLst>
              <a:ext uri="{FF2B5EF4-FFF2-40B4-BE49-F238E27FC236}">
                <a16:creationId xmlns:a16="http://schemas.microsoft.com/office/drawing/2014/main" id="{DB6C19A1-DF4F-A54C-B82F-ECFB450E2950}"/>
              </a:ext>
            </a:extLst>
          </p:cNvPr>
          <p:cNvPicPr>
            <a:picLocks noChangeAspect="1"/>
          </p:cNvPicPr>
          <p:nvPr/>
        </p:nvPicPr>
        <p:blipFill>
          <a:blip r:embed="rId13"/>
          <a:stretch>
            <a:fillRect/>
          </a:stretch>
        </p:blipFill>
        <p:spPr>
          <a:xfrm>
            <a:off x="521513" y="4795968"/>
            <a:ext cx="723900" cy="279400"/>
          </a:xfrm>
          <a:prstGeom prst="rect">
            <a:avLst/>
          </a:prstGeom>
        </p:spPr>
      </p:pic>
      <p:pic>
        <p:nvPicPr>
          <p:cNvPr id="29" name="图片 28">
            <a:extLst>
              <a:ext uri="{FF2B5EF4-FFF2-40B4-BE49-F238E27FC236}">
                <a16:creationId xmlns:a16="http://schemas.microsoft.com/office/drawing/2014/main" id="{250D1E8C-9689-0342-846F-302B59326B57}"/>
              </a:ext>
            </a:extLst>
          </p:cNvPr>
          <p:cNvPicPr>
            <a:picLocks noChangeAspect="1"/>
          </p:cNvPicPr>
          <p:nvPr/>
        </p:nvPicPr>
        <p:blipFill>
          <a:blip r:embed="rId14"/>
          <a:stretch>
            <a:fillRect/>
          </a:stretch>
        </p:blipFill>
        <p:spPr>
          <a:xfrm>
            <a:off x="3581540" y="3877455"/>
            <a:ext cx="1955800" cy="266700"/>
          </a:xfrm>
          <a:prstGeom prst="rect">
            <a:avLst/>
          </a:prstGeom>
        </p:spPr>
      </p:pic>
      <p:sp>
        <p:nvSpPr>
          <p:cNvPr id="30" name="右大括号 29">
            <a:extLst>
              <a:ext uri="{FF2B5EF4-FFF2-40B4-BE49-F238E27FC236}">
                <a16:creationId xmlns:a16="http://schemas.microsoft.com/office/drawing/2014/main" id="{9CED8BC4-25F1-6B41-AAD8-B51EDC775FDA}"/>
              </a:ext>
            </a:extLst>
          </p:cNvPr>
          <p:cNvSpPr/>
          <p:nvPr/>
        </p:nvSpPr>
        <p:spPr>
          <a:xfrm>
            <a:off x="3043031" y="4060616"/>
            <a:ext cx="341957" cy="1014752"/>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1" name="图片 30">
            <a:extLst>
              <a:ext uri="{FF2B5EF4-FFF2-40B4-BE49-F238E27FC236}">
                <a16:creationId xmlns:a16="http://schemas.microsoft.com/office/drawing/2014/main" id="{146C3696-2B66-B34A-9F09-87FDE18CD480}"/>
              </a:ext>
            </a:extLst>
          </p:cNvPr>
          <p:cNvPicPr>
            <a:picLocks noChangeAspect="1"/>
          </p:cNvPicPr>
          <p:nvPr/>
        </p:nvPicPr>
        <p:blipFill>
          <a:blip r:embed="rId15"/>
          <a:stretch>
            <a:fillRect/>
          </a:stretch>
        </p:blipFill>
        <p:spPr>
          <a:xfrm>
            <a:off x="3562840" y="4200950"/>
            <a:ext cx="571500" cy="241300"/>
          </a:xfrm>
          <a:prstGeom prst="rect">
            <a:avLst/>
          </a:prstGeom>
        </p:spPr>
      </p:pic>
      <p:pic>
        <p:nvPicPr>
          <p:cNvPr id="32" name="图片 31">
            <a:extLst>
              <a:ext uri="{FF2B5EF4-FFF2-40B4-BE49-F238E27FC236}">
                <a16:creationId xmlns:a16="http://schemas.microsoft.com/office/drawing/2014/main" id="{19DD537C-F1B3-B04B-ADAA-D66D6B03B182}"/>
              </a:ext>
            </a:extLst>
          </p:cNvPr>
          <p:cNvPicPr>
            <a:picLocks noChangeAspect="1"/>
          </p:cNvPicPr>
          <p:nvPr/>
        </p:nvPicPr>
        <p:blipFill>
          <a:blip r:embed="rId16"/>
          <a:stretch>
            <a:fillRect/>
          </a:stretch>
        </p:blipFill>
        <p:spPr>
          <a:xfrm>
            <a:off x="4134340" y="4219645"/>
            <a:ext cx="1498600" cy="279400"/>
          </a:xfrm>
          <a:prstGeom prst="rect">
            <a:avLst/>
          </a:prstGeom>
        </p:spPr>
      </p:pic>
      <p:pic>
        <p:nvPicPr>
          <p:cNvPr id="33" name="图片 32">
            <a:extLst>
              <a:ext uri="{FF2B5EF4-FFF2-40B4-BE49-F238E27FC236}">
                <a16:creationId xmlns:a16="http://schemas.microsoft.com/office/drawing/2014/main" id="{FE5BE622-559D-4546-B110-4CD935067AF2}"/>
              </a:ext>
            </a:extLst>
          </p:cNvPr>
          <p:cNvPicPr>
            <a:picLocks noChangeAspect="1"/>
          </p:cNvPicPr>
          <p:nvPr/>
        </p:nvPicPr>
        <p:blipFill>
          <a:blip r:embed="rId17"/>
          <a:stretch>
            <a:fillRect/>
          </a:stretch>
        </p:blipFill>
        <p:spPr>
          <a:xfrm>
            <a:off x="3607640" y="4546866"/>
            <a:ext cx="2692400" cy="254000"/>
          </a:xfrm>
          <a:prstGeom prst="rect">
            <a:avLst/>
          </a:prstGeom>
        </p:spPr>
      </p:pic>
      <p:pic>
        <p:nvPicPr>
          <p:cNvPr id="34" name="图片 33">
            <a:extLst>
              <a:ext uri="{FF2B5EF4-FFF2-40B4-BE49-F238E27FC236}">
                <a16:creationId xmlns:a16="http://schemas.microsoft.com/office/drawing/2014/main" id="{45DE6C60-6F09-E642-8E1C-B63761544B40}"/>
              </a:ext>
            </a:extLst>
          </p:cNvPr>
          <p:cNvPicPr>
            <a:picLocks noChangeAspect="1"/>
          </p:cNvPicPr>
          <p:nvPr/>
        </p:nvPicPr>
        <p:blipFill>
          <a:blip r:embed="rId18"/>
          <a:stretch>
            <a:fillRect/>
          </a:stretch>
        </p:blipFill>
        <p:spPr>
          <a:xfrm>
            <a:off x="3575540" y="4839478"/>
            <a:ext cx="2057400" cy="266700"/>
          </a:xfrm>
          <a:prstGeom prst="rect">
            <a:avLst/>
          </a:prstGeom>
        </p:spPr>
      </p:pic>
      <p:sp>
        <p:nvSpPr>
          <p:cNvPr id="35" name="矩形 34">
            <a:extLst>
              <a:ext uri="{FF2B5EF4-FFF2-40B4-BE49-F238E27FC236}">
                <a16:creationId xmlns:a16="http://schemas.microsoft.com/office/drawing/2014/main" id="{E152525E-0B58-334F-AE18-BE559D455971}"/>
              </a:ext>
            </a:extLst>
          </p:cNvPr>
          <p:cNvSpPr/>
          <p:nvPr/>
        </p:nvSpPr>
        <p:spPr>
          <a:xfrm>
            <a:off x="3472405" y="4200950"/>
            <a:ext cx="2384385" cy="29809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36" name="图片 35">
            <a:extLst>
              <a:ext uri="{FF2B5EF4-FFF2-40B4-BE49-F238E27FC236}">
                <a16:creationId xmlns:a16="http://schemas.microsoft.com/office/drawing/2014/main" id="{4C8BA1B5-3255-8443-82BF-9209B7BC967F}"/>
              </a:ext>
            </a:extLst>
          </p:cNvPr>
          <p:cNvPicPr>
            <a:picLocks noChangeAspect="1"/>
          </p:cNvPicPr>
          <p:nvPr/>
        </p:nvPicPr>
        <p:blipFill>
          <a:blip r:embed="rId19"/>
          <a:stretch>
            <a:fillRect/>
          </a:stretch>
        </p:blipFill>
        <p:spPr>
          <a:xfrm>
            <a:off x="1032478" y="1839948"/>
            <a:ext cx="939800" cy="304800"/>
          </a:xfrm>
          <a:prstGeom prst="rect">
            <a:avLst/>
          </a:prstGeom>
        </p:spPr>
      </p:pic>
      <p:sp>
        <p:nvSpPr>
          <p:cNvPr id="40" name="文本框 44">
            <a:extLst>
              <a:ext uri="{FF2B5EF4-FFF2-40B4-BE49-F238E27FC236}">
                <a16:creationId xmlns:a16="http://schemas.microsoft.com/office/drawing/2014/main" id="{88343CF1-E6F9-5142-841E-85F7F08A2948}"/>
              </a:ext>
            </a:extLst>
          </p:cNvPr>
          <p:cNvSpPr txBox="1"/>
          <p:nvPr/>
        </p:nvSpPr>
        <p:spPr>
          <a:xfrm>
            <a:off x="226038" y="813713"/>
            <a:ext cx="39176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﻿Secure Inference Result Generation</a:t>
            </a:r>
            <a:endParaRPr lang="zh-CN" altLang="en-US" b="1" dirty="0"/>
          </a:p>
        </p:txBody>
      </p:sp>
      <p:sp>
        <p:nvSpPr>
          <p:cNvPr id="38" name="文本框 37">
            <a:extLst>
              <a:ext uri="{FF2B5EF4-FFF2-40B4-BE49-F238E27FC236}">
                <a16:creationId xmlns:a16="http://schemas.microsoft.com/office/drawing/2014/main" id="{13BF54BD-9E30-584C-94FE-E1A5BEC1372D}"/>
              </a:ext>
            </a:extLst>
          </p:cNvPr>
          <p:cNvSpPr txBox="1"/>
          <p:nvPr/>
        </p:nvSpPr>
        <p:spPr>
          <a:xfrm>
            <a:off x="614435" y="2287629"/>
            <a:ext cx="2286203" cy="369332"/>
          </a:xfrm>
          <a:prstGeom prst="rect">
            <a:avLst/>
          </a:prstGeom>
          <a:noFill/>
        </p:spPr>
        <p:txBody>
          <a:bodyPr wrap="none" rtlCol="0">
            <a:spAutoFit/>
          </a:bodyPr>
          <a:lstStyle/>
          <a:p>
            <a:r>
              <a:rPr kumimoji="1" lang="zh-CN" altLang="en-US" dirty="0"/>
              <a:t>找到合适的编码方式</a:t>
            </a:r>
          </a:p>
        </p:txBody>
      </p:sp>
      <p:pic>
        <p:nvPicPr>
          <p:cNvPr id="44" name="图片 43">
            <a:extLst>
              <a:ext uri="{FF2B5EF4-FFF2-40B4-BE49-F238E27FC236}">
                <a16:creationId xmlns:a16="http://schemas.microsoft.com/office/drawing/2014/main" id="{77B517E7-D97E-E34B-B477-943C566B0E0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42" name="内容占位符 34">
            <a:extLst>
              <a:ext uri="{FF2B5EF4-FFF2-40B4-BE49-F238E27FC236}">
                <a16:creationId xmlns:a16="http://schemas.microsoft.com/office/drawing/2014/main" id="{AEE81934-3C92-E742-90B3-E0792954D38B}"/>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dirty="0">
                <a:solidFill>
                  <a:prstClr val="black"/>
                </a:solidFill>
                <a:latin typeface="微软雅黑"/>
                <a:ea typeface="微软雅黑"/>
              </a:rPr>
              <a:t>安全预测生成</a:t>
            </a:r>
            <a:endParaRPr lang="en-US" altLang="zh-CN" sz="2400" b="1" dirty="0">
              <a:solidFill>
                <a:prstClr val="black"/>
              </a:solidFill>
              <a:latin typeface="微软雅黑"/>
              <a:ea typeface="微软雅黑"/>
            </a:endParaRPr>
          </a:p>
        </p:txBody>
      </p:sp>
      <p:sp>
        <p:nvSpPr>
          <p:cNvPr id="39" name="文本框 7">
            <a:extLst>
              <a:ext uri="{FF2B5EF4-FFF2-40B4-BE49-F238E27FC236}">
                <a16:creationId xmlns:a16="http://schemas.microsoft.com/office/drawing/2014/main" id="{D3620C65-1B65-CB44-8B26-51AFDDCBFA8C}"/>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2656596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3" name="文本框 2">
            <a:extLst>
              <a:ext uri="{FF2B5EF4-FFF2-40B4-BE49-F238E27FC236}">
                <a16:creationId xmlns:a16="http://schemas.microsoft.com/office/drawing/2014/main" id="{2CFED16F-72D5-F244-A846-3F0E797F4B4A}"/>
              </a:ext>
            </a:extLst>
          </p:cNvPr>
          <p:cNvSpPr txBox="1"/>
          <p:nvPr/>
        </p:nvSpPr>
        <p:spPr>
          <a:xfrm>
            <a:off x="1206263" y="1173169"/>
            <a:ext cx="2988319" cy="369332"/>
          </a:xfrm>
          <a:prstGeom prst="rect">
            <a:avLst/>
          </a:prstGeom>
          <a:noFill/>
        </p:spPr>
        <p:txBody>
          <a:bodyPr wrap="none" rtlCol="0">
            <a:spAutoFit/>
          </a:bodyPr>
          <a:lstStyle/>
          <a:p>
            <a:r>
              <a:rPr kumimoji="1" lang="en-US" altLang="zh-CN" b="1" dirty="0"/>
              <a:t>﻿Polynomial-Based Method</a:t>
            </a:r>
            <a:endParaRPr kumimoji="1" lang="zh-CN" altLang="en-US" b="1" dirty="0"/>
          </a:p>
        </p:txBody>
      </p:sp>
      <p:sp>
        <p:nvSpPr>
          <p:cNvPr id="5" name="文本框 4">
            <a:extLst>
              <a:ext uri="{FF2B5EF4-FFF2-40B4-BE49-F238E27FC236}">
                <a16:creationId xmlns:a16="http://schemas.microsoft.com/office/drawing/2014/main" id="{8272D6C9-DD38-EA49-8107-C7082044B4DB}"/>
              </a:ext>
            </a:extLst>
          </p:cNvPr>
          <p:cNvSpPr txBox="1"/>
          <p:nvPr/>
        </p:nvSpPr>
        <p:spPr>
          <a:xfrm>
            <a:off x="319731" y="1158084"/>
            <a:ext cx="904415" cy="369332"/>
          </a:xfrm>
          <a:prstGeom prst="rect">
            <a:avLst/>
          </a:prstGeom>
          <a:noFill/>
        </p:spPr>
        <p:txBody>
          <a:bodyPr wrap="none" rtlCol="0">
            <a:spAutoFit/>
          </a:bodyPr>
          <a:lstStyle/>
          <a:p>
            <a:r>
              <a:rPr kumimoji="1" lang="zh-CN" altLang="en-US" dirty="0"/>
              <a:t>方案一</a:t>
            </a:r>
          </a:p>
        </p:txBody>
      </p:sp>
      <p:pic>
        <p:nvPicPr>
          <p:cNvPr id="6" name="图片 5">
            <a:extLst>
              <a:ext uri="{FF2B5EF4-FFF2-40B4-BE49-F238E27FC236}">
                <a16:creationId xmlns:a16="http://schemas.microsoft.com/office/drawing/2014/main" id="{A17B80CB-798B-F843-88CF-ECFF7FFECC4F}"/>
              </a:ext>
            </a:extLst>
          </p:cNvPr>
          <p:cNvPicPr>
            <a:picLocks noChangeAspect="1"/>
          </p:cNvPicPr>
          <p:nvPr/>
        </p:nvPicPr>
        <p:blipFill>
          <a:blip r:embed="rId3"/>
          <a:stretch>
            <a:fillRect/>
          </a:stretch>
        </p:blipFill>
        <p:spPr>
          <a:xfrm>
            <a:off x="7267010" y="756271"/>
            <a:ext cx="3917600" cy="2859118"/>
          </a:xfrm>
          <a:prstGeom prst="rect">
            <a:avLst/>
          </a:prstGeom>
        </p:spPr>
      </p:pic>
      <p:sp>
        <p:nvSpPr>
          <p:cNvPr id="20" name="文本框 19">
            <a:extLst>
              <a:ext uri="{FF2B5EF4-FFF2-40B4-BE49-F238E27FC236}">
                <a16:creationId xmlns:a16="http://schemas.microsoft.com/office/drawing/2014/main" id="{A153AA61-A871-1344-BF52-0773D92CD94C}"/>
              </a:ext>
            </a:extLst>
          </p:cNvPr>
          <p:cNvSpPr txBox="1"/>
          <p:nvPr/>
        </p:nvSpPr>
        <p:spPr>
          <a:xfrm>
            <a:off x="1599182" y="5948582"/>
            <a:ext cx="8993633" cy="646331"/>
          </a:xfrm>
          <a:prstGeom prst="rect">
            <a:avLst/>
          </a:prstGeom>
          <a:noFill/>
        </p:spPr>
        <p:txBody>
          <a:bodyPr wrap="square">
            <a:spAutoFit/>
          </a:bodyPr>
          <a:lstStyle/>
          <a:p>
            <a:r>
              <a:rPr lang="zh-CN" altLang="en-US" i="1" dirty="0"/>
              <a:t>﻿</a:t>
            </a:r>
            <a:r>
              <a:rPr lang="en-US" altLang="zh-CN" i="1" dirty="0"/>
              <a:t>[1] </a:t>
            </a:r>
            <a:r>
              <a:rPr lang="zh-CN" altLang="en-US" i="1" dirty="0"/>
              <a:t>R. Bost, R. A. Popa, S. Tu, and S. Goldwasser, “Machine learning classification over encrypted data,” in Proc. Conf. Netw. Distrib. Syst. Secur. Symp., 2015, pp. 1–14.</a:t>
            </a:r>
          </a:p>
        </p:txBody>
      </p:sp>
      <p:sp>
        <p:nvSpPr>
          <p:cNvPr id="27" name="文本框 26">
            <a:extLst>
              <a:ext uri="{FF2B5EF4-FFF2-40B4-BE49-F238E27FC236}">
                <a16:creationId xmlns:a16="http://schemas.microsoft.com/office/drawing/2014/main" id="{DC5C5A26-BC23-6B44-B6BB-CFC7E9DFABAD}"/>
              </a:ext>
            </a:extLst>
          </p:cNvPr>
          <p:cNvSpPr txBox="1"/>
          <p:nvPr/>
        </p:nvSpPr>
        <p:spPr>
          <a:xfrm>
            <a:off x="4043021" y="1142168"/>
            <a:ext cx="405114" cy="369332"/>
          </a:xfrm>
          <a:prstGeom prst="rect">
            <a:avLst/>
          </a:prstGeom>
          <a:noFill/>
        </p:spPr>
        <p:txBody>
          <a:bodyPr wrap="square">
            <a:spAutoFit/>
          </a:bodyPr>
          <a:lstStyle/>
          <a:p>
            <a:r>
              <a:rPr lang="zh-CN" altLang="en-US" i="1" dirty="0"/>
              <a:t>﻿</a:t>
            </a:r>
            <a:r>
              <a:rPr lang="en-US" altLang="zh-CN" i="1" dirty="0"/>
              <a:t>[1] </a:t>
            </a:r>
            <a:endParaRPr lang="zh-CN" altLang="en-US" dirty="0"/>
          </a:p>
        </p:txBody>
      </p:sp>
      <p:pic>
        <p:nvPicPr>
          <p:cNvPr id="36" name="图片 35">
            <a:extLst>
              <a:ext uri="{FF2B5EF4-FFF2-40B4-BE49-F238E27FC236}">
                <a16:creationId xmlns:a16="http://schemas.microsoft.com/office/drawing/2014/main" id="{4854E7F7-9948-C648-9FBD-E2B692C7B07F}"/>
              </a:ext>
            </a:extLst>
          </p:cNvPr>
          <p:cNvPicPr>
            <a:picLocks noChangeAspect="1"/>
          </p:cNvPicPr>
          <p:nvPr/>
        </p:nvPicPr>
        <p:blipFill rotWithShape="1">
          <a:blip r:embed="rId4"/>
          <a:srcRect b="945"/>
          <a:stretch/>
        </p:blipFill>
        <p:spPr>
          <a:xfrm>
            <a:off x="512179" y="1594311"/>
            <a:ext cx="5319782" cy="4179850"/>
          </a:xfrm>
          <a:prstGeom prst="rect">
            <a:avLst/>
          </a:prstGeom>
        </p:spPr>
      </p:pic>
      <p:sp>
        <p:nvSpPr>
          <p:cNvPr id="18" name="矩形 17">
            <a:extLst>
              <a:ext uri="{FF2B5EF4-FFF2-40B4-BE49-F238E27FC236}">
                <a16:creationId xmlns:a16="http://schemas.microsoft.com/office/drawing/2014/main" id="{AA13DF52-7197-CD40-BD27-0897E2A2192B}"/>
              </a:ext>
            </a:extLst>
          </p:cNvPr>
          <p:cNvSpPr/>
          <p:nvPr/>
        </p:nvSpPr>
        <p:spPr>
          <a:xfrm>
            <a:off x="1058613" y="2983122"/>
            <a:ext cx="1958799" cy="23463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E67A1D61-D0D4-DE49-8F31-857640D359A8}"/>
              </a:ext>
            </a:extLst>
          </p:cNvPr>
          <p:cNvSpPr/>
          <p:nvPr/>
        </p:nvSpPr>
        <p:spPr>
          <a:xfrm>
            <a:off x="1747777" y="3429000"/>
            <a:ext cx="2013995" cy="35592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10AF2EF8-3C17-A049-A13C-2332AF3D60F4}"/>
              </a:ext>
            </a:extLst>
          </p:cNvPr>
          <p:cNvSpPr/>
          <p:nvPr/>
        </p:nvSpPr>
        <p:spPr>
          <a:xfrm>
            <a:off x="4629873" y="4016415"/>
            <a:ext cx="1157469" cy="25690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8918C27F-90EE-B348-9947-FBA35B4B6A2E}"/>
              </a:ext>
            </a:extLst>
          </p:cNvPr>
          <p:cNvSpPr/>
          <p:nvPr/>
        </p:nvSpPr>
        <p:spPr>
          <a:xfrm>
            <a:off x="4194582" y="5023413"/>
            <a:ext cx="1592760" cy="32409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41" name="图片 40">
            <a:extLst>
              <a:ext uri="{FF2B5EF4-FFF2-40B4-BE49-F238E27FC236}">
                <a16:creationId xmlns:a16="http://schemas.microsoft.com/office/drawing/2014/main" id="{55FA6562-C5EA-A846-B120-DDB5A973C6E3}"/>
              </a:ext>
            </a:extLst>
          </p:cNvPr>
          <p:cNvPicPr>
            <a:picLocks noChangeAspect="1"/>
          </p:cNvPicPr>
          <p:nvPr/>
        </p:nvPicPr>
        <p:blipFill rotWithShape="1">
          <a:blip r:embed="rId5"/>
          <a:srcRect t="19965"/>
          <a:stretch/>
        </p:blipFill>
        <p:spPr>
          <a:xfrm>
            <a:off x="7011672" y="4431570"/>
            <a:ext cx="3777224" cy="293504"/>
          </a:xfrm>
          <a:prstGeom prst="rect">
            <a:avLst/>
          </a:prstGeom>
        </p:spPr>
      </p:pic>
      <p:pic>
        <p:nvPicPr>
          <p:cNvPr id="42" name="图片 41">
            <a:extLst>
              <a:ext uri="{FF2B5EF4-FFF2-40B4-BE49-F238E27FC236}">
                <a16:creationId xmlns:a16="http://schemas.microsoft.com/office/drawing/2014/main" id="{59F84DAB-AEE4-0F42-AF0F-72AE57E11D9D}"/>
              </a:ext>
            </a:extLst>
          </p:cNvPr>
          <p:cNvPicPr>
            <a:picLocks noChangeAspect="1"/>
          </p:cNvPicPr>
          <p:nvPr/>
        </p:nvPicPr>
        <p:blipFill rotWithShape="1">
          <a:blip r:embed="rId6"/>
          <a:srcRect r="71883" b="-958"/>
          <a:stretch/>
        </p:blipFill>
        <p:spPr>
          <a:xfrm>
            <a:off x="7011672" y="4864688"/>
            <a:ext cx="974860" cy="346186"/>
          </a:xfrm>
          <a:prstGeom prst="rect">
            <a:avLst/>
          </a:prstGeom>
        </p:spPr>
      </p:pic>
      <p:pic>
        <p:nvPicPr>
          <p:cNvPr id="43" name="图片 42">
            <a:extLst>
              <a:ext uri="{FF2B5EF4-FFF2-40B4-BE49-F238E27FC236}">
                <a16:creationId xmlns:a16="http://schemas.microsoft.com/office/drawing/2014/main" id="{D7805974-1F66-B845-9E96-3059172551BC}"/>
              </a:ext>
            </a:extLst>
          </p:cNvPr>
          <p:cNvPicPr>
            <a:picLocks noChangeAspect="1"/>
          </p:cNvPicPr>
          <p:nvPr/>
        </p:nvPicPr>
        <p:blipFill>
          <a:blip r:embed="rId7"/>
          <a:stretch>
            <a:fillRect/>
          </a:stretch>
        </p:blipFill>
        <p:spPr>
          <a:xfrm>
            <a:off x="7987620" y="4883713"/>
            <a:ext cx="3517900" cy="279400"/>
          </a:xfrm>
          <a:prstGeom prst="rect">
            <a:avLst/>
          </a:prstGeom>
        </p:spPr>
      </p:pic>
      <p:sp>
        <p:nvSpPr>
          <p:cNvPr id="40" name="文本框 39">
            <a:extLst>
              <a:ext uri="{FF2B5EF4-FFF2-40B4-BE49-F238E27FC236}">
                <a16:creationId xmlns:a16="http://schemas.microsoft.com/office/drawing/2014/main" id="{470EF494-28BA-C847-A4DA-4FF96D3E86ED}"/>
              </a:ext>
            </a:extLst>
          </p:cNvPr>
          <p:cNvSpPr txBox="1"/>
          <p:nvPr/>
        </p:nvSpPr>
        <p:spPr>
          <a:xfrm>
            <a:off x="6573090" y="3907592"/>
            <a:ext cx="877163" cy="369332"/>
          </a:xfrm>
          <a:prstGeom prst="rect">
            <a:avLst/>
          </a:prstGeom>
          <a:noFill/>
        </p:spPr>
        <p:txBody>
          <a:bodyPr wrap="none" rtlCol="0">
            <a:spAutoFit/>
          </a:bodyPr>
          <a:lstStyle/>
          <a:p>
            <a:r>
              <a:rPr kumimoji="1" lang="zh-CN" altLang="en-US" b="1" dirty="0"/>
              <a:t>开销：</a:t>
            </a:r>
          </a:p>
        </p:txBody>
      </p:sp>
      <p:sp>
        <p:nvSpPr>
          <p:cNvPr id="47" name="文本框 44">
            <a:extLst>
              <a:ext uri="{FF2B5EF4-FFF2-40B4-BE49-F238E27FC236}">
                <a16:creationId xmlns:a16="http://schemas.microsoft.com/office/drawing/2014/main" id="{30F8E6D7-B073-BB4E-B9FF-7486898C7C1E}"/>
              </a:ext>
            </a:extLst>
          </p:cNvPr>
          <p:cNvSpPr txBox="1"/>
          <p:nvPr/>
        </p:nvSpPr>
        <p:spPr>
          <a:xfrm>
            <a:off x="226038" y="813713"/>
            <a:ext cx="39176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﻿Secure Inference Result Generation</a:t>
            </a:r>
            <a:endParaRPr lang="zh-CN" altLang="en-US" b="1" dirty="0"/>
          </a:p>
        </p:txBody>
      </p:sp>
      <p:pic>
        <p:nvPicPr>
          <p:cNvPr id="48" name="图片 47">
            <a:extLst>
              <a:ext uri="{FF2B5EF4-FFF2-40B4-BE49-F238E27FC236}">
                <a16:creationId xmlns:a16="http://schemas.microsoft.com/office/drawing/2014/main" id="{868C0330-12BF-7A4F-A082-5D72A5688A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2" name="内容占位符 34">
            <a:extLst>
              <a:ext uri="{FF2B5EF4-FFF2-40B4-BE49-F238E27FC236}">
                <a16:creationId xmlns:a16="http://schemas.microsoft.com/office/drawing/2014/main" id="{3E120068-8E95-7A40-81DA-EB9E306330FD}"/>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dirty="0">
                <a:solidFill>
                  <a:prstClr val="black"/>
                </a:solidFill>
                <a:latin typeface="微软雅黑"/>
                <a:ea typeface="微软雅黑"/>
              </a:rPr>
              <a:t>安全预测生成</a:t>
            </a:r>
            <a:endParaRPr lang="en-US" altLang="zh-CN" sz="2400" b="1" dirty="0">
              <a:solidFill>
                <a:prstClr val="black"/>
              </a:solidFill>
              <a:latin typeface="微软雅黑"/>
              <a:ea typeface="微软雅黑"/>
            </a:endParaRPr>
          </a:p>
        </p:txBody>
      </p:sp>
      <p:sp>
        <p:nvSpPr>
          <p:cNvPr id="23" name="文本框 7">
            <a:extLst>
              <a:ext uri="{FF2B5EF4-FFF2-40B4-BE49-F238E27FC236}">
                <a16:creationId xmlns:a16="http://schemas.microsoft.com/office/drawing/2014/main" id="{61E76FED-5FE4-7141-940A-950ABDF308EF}"/>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60300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5" name="文本框 14">
            <a:extLst>
              <a:ext uri="{FF2B5EF4-FFF2-40B4-BE49-F238E27FC236}">
                <a16:creationId xmlns:a16="http://schemas.microsoft.com/office/drawing/2014/main" id="{E346F327-D2A8-2948-9B8E-6200C4EBC1B2}"/>
              </a:ext>
            </a:extLst>
          </p:cNvPr>
          <p:cNvSpPr txBox="1"/>
          <p:nvPr/>
        </p:nvSpPr>
        <p:spPr>
          <a:xfrm>
            <a:off x="1227608" y="1184658"/>
            <a:ext cx="3311390" cy="369332"/>
          </a:xfrm>
          <a:prstGeom prst="rect">
            <a:avLst/>
          </a:prstGeom>
          <a:noFill/>
        </p:spPr>
        <p:txBody>
          <a:bodyPr wrap="square">
            <a:spAutoFit/>
          </a:bodyPr>
          <a:lstStyle/>
          <a:p>
            <a:r>
              <a:rPr lang="en-US" altLang="zh-CN" dirty="0"/>
              <a:t>﻿</a:t>
            </a:r>
            <a:r>
              <a:rPr lang="en-US" altLang="zh-CN" b="1" dirty="0"/>
              <a:t>Path Cost-Based Method</a:t>
            </a:r>
            <a:endParaRPr lang="zh-CN" altLang="en-US" b="1" dirty="0"/>
          </a:p>
        </p:txBody>
      </p:sp>
      <p:sp>
        <p:nvSpPr>
          <p:cNvPr id="18" name="文本框 17">
            <a:extLst>
              <a:ext uri="{FF2B5EF4-FFF2-40B4-BE49-F238E27FC236}">
                <a16:creationId xmlns:a16="http://schemas.microsoft.com/office/drawing/2014/main" id="{E9602179-C8A2-2D4F-8C90-62F4B53FD3E7}"/>
              </a:ext>
            </a:extLst>
          </p:cNvPr>
          <p:cNvSpPr txBox="1"/>
          <p:nvPr/>
        </p:nvSpPr>
        <p:spPr>
          <a:xfrm>
            <a:off x="323193" y="1184658"/>
            <a:ext cx="877163" cy="369332"/>
          </a:xfrm>
          <a:prstGeom prst="rect">
            <a:avLst/>
          </a:prstGeom>
          <a:noFill/>
        </p:spPr>
        <p:txBody>
          <a:bodyPr wrap="none" rtlCol="0">
            <a:spAutoFit/>
          </a:bodyPr>
          <a:lstStyle/>
          <a:p>
            <a:r>
              <a:rPr kumimoji="1" lang="zh-CN" altLang="en-US" dirty="0"/>
              <a:t>方案二</a:t>
            </a:r>
          </a:p>
        </p:txBody>
      </p:sp>
      <p:pic>
        <p:nvPicPr>
          <p:cNvPr id="6" name="图片 5">
            <a:extLst>
              <a:ext uri="{FF2B5EF4-FFF2-40B4-BE49-F238E27FC236}">
                <a16:creationId xmlns:a16="http://schemas.microsoft.com/office/drawing/2014/main" id="{A17B80CB-798B-F843-88CF-ECFF7FFECC4F}"/>
              </a:ext>
            </a:extLst>
          </p:cNvPr>
          <p:cNvPicPr>
            <a:picLocks noChangeAspect="1"/>
          </p:cNvPicPr>
          <p:nvPr/>
        </p:nvPicPr>
        <p:blipFill>
          <a:blip r:embed="rId3"/>
          <a:stretch>
            <a:fillRect/>
          </a:stretch>
        </p:blipFill>
        <p:spPr>
          <a:xfrm>
            <a:off x="8232722" y="795635"/>
            <a:ext cx="3917600" cy="2859118"/>
          </a:xfrm>
          <a:prstGeom prst="rect">
            <a:avLst/>
          </a:prstGeom>
        </p:spPr>
      </p:pic>
      <p:sp>
        <p:nvSpPr>
          <p:cNvPr id="21" name="文本框 20">
            <a:extLst>
              <a:ext uri="{FF2B5EF4-FFF2-40B4-BE49-F238E27FC236}">
                <a16:creationId xmlns:a16="http://schemas.microsoft.com/office/drawing/2014/main" id="{FE1E8317-BFF9-1C40-8C03-9ED1F6ED75C8}"/>
              </a:ext>
            </a:extLst>
          </p:cNvPr>
          <p:cNvSpPr txBox="1"/>
          <p:nvPr/>
        </p:nvSpPr>
        <p:spPr>
          <a:xfrm>
            <a:off x="934963" y="5882782"/>
            <a:ext cx="10174252" cy="646331"/>
          </a:xfrm>
          <a:prstGeom prst="rect">
            <a:avLst/>
          </a:prstGeom>
          <a:noFill/>
        </p:spPr>
        <p:txBody>
          <a:bodyPr wrap="square">
            <a:spAutoFit/>
          </a:bodyPr>
          <a:lstStyle/>
          <a:p>
            <a:r>
              <a:rPr lang="zh-CN" altLang="en-US" i="1" dirty="0"/>
              <a:t>﻿</a:t>
            </a:r>
            <a:r>
              <a:rPr lang="en-US" altLang="zh-CN" i="1" dirty="0"/>
              <a:t>[2] ﻿R. K. H. Tai, J. P. K. Ma, Y. Zhao, and S. S. M. Chow, “</a:t>
            </a:r>
            <a:r>
              <a:rPr lang="en-US" altLang="zh-CN" i="1" dirty="0" err="1"/>
              <a:t>Privacypreserving</a:t>
            </a:r>
            <a:r>
              <a:rPr lang="en-US" altLang="zh-CN" i="1" dirty="0"/>
              <a:t> decision trees evaluation via linear functions,” in Proc. Eur. </a:t>
            </a:r>
            <a:r>
              <a:rPr lang="en-US" altLang="zh-CN" i="1" dirty="0" err="1"/>
              <a:t>Symp</a:t>
            </a:r>
            <a:r>
              <a:rPr lang="en-US" altLang="zh-CN" i="1" dirty="0"/>
              <a:t>. Res. </a:t>
            </a:r>
            <a:r>
              <a:rPr lang="en-US" altLang="zh-CN" i="1" dirty="0" err="1"/>
              <a:t>Comput</a:t>
            </a:r>
            <a:r>
              <a:rPr lang="en-US" altLang="zh-CN" i="1" dirty="0"/>
              <a:t>. </a:t>
            </a:r>
            <a:r>
              <a:rPr lang="en-US" altLang="zh-CN" i="1" dirty="0" err="1"/>
              <a:t>Secur</a:t>
            </a:r>
            <a:r>
              <a:rPr lang="en-US" altLang="zh-CN" i="1" dirty="0"/>
              <a:t>., 2017, pp 494–512.</a:t>
            </a:r>
            <a:endParaRPr lang="zh-CN" altLang="en-US" i="1" dirty="0"/>
          </a:p>
        </p:txBody>
      </p:sp>
      <p:sp>
        <p:nvSpPr>
          <p:cNvPr id="28" name="文本框 27">
            <a:extLst>
              <a:ext uri="{FF2B5EF4-FFF2-40B4-BE49-F238E27FC236}">
                <a16:creationId xmlns:a16="http://schemas.microsoft.com/office/drawing/2014/main" id="{F7EA0E72-C9AC-DF45-848E-419C94210572}"/>
              </a:ext>
            </a:extLst>
          </p:cNvPr>
          <p:cNvSpPr txBox="1"/>
          <p:nvPr/>
        </p:nvSpPr>
        <p:spPr>
          <a:xfrm>
            <a:off x="4005515" y="1160675"/>
            <a:ext cx="405114" cy="369332"/>
          </a:xfrm>
          <a:prstGeom prst="rect">
            <a:avLst/>
          </a:prstGeom>
          <a:noFill/>
        </p:spPr>
        <p:txBody>
          <a:bodyPr wrap="square">
            <a:spAutoFit/>
          </a:bodyPr>
          <a:lstStyle/>
          <a:p>
            <a:r>
              <a:rPr lang="zh-CN" altLang="en-US" i="1" dirty="0"/>
              <a:t>﻿</a:t>
            </a:r>
            <a:r>
              <a:rPr lang="en-US" altLang="zh-CN" i="1" dirty="0"/>
              <a:t>[2] </a:t>
            </a:r>
            <a:endParaRPr lang="zh-CN" altLang="en-US" dirty="0"/>
          </a:p>
        </p:txBody>
      </p:sp>
      <p:sp>
        <p:nvSpPr>
          <p:cNvPr id="22" name="文本框 44">
            <a:extLst>
              <a:ext uri="{FF2B5EF4-FFF2-40B4-BE49-F238E27FC236}">
                <a16:creationId xmlns:a16="http://schemas.microsoft.com/office/drawing/2014/main" id="{C2C64AAF-051A-D045-BBDE-8CAB141036D0}"/>
              </a:ext>
            </a:extLst>
          </p:cNvPr>
          <p:cNvSpPr txBox="1"/>
          <p:nvPr/>
        </p:nvSpPr>
        <p:spPr>
          <a:xfrm>
            <a:off x="226038" y="813713"/>
            <a:ext cx="39176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﻿Secure Inference Result Generation</a:t>
            </a:r>
            <a:endParaRPr lang="zh-CN" altLang="en-US" b="1" dirty="0"/>
          </a:p>
        </p:txBody>
      </p:sp>
      <p:pic>
        <p:nvPicPr>
          <p:cNvPr id="23" name="图片 22">
            <a:extLst>
              <a:ext uri="{FF2B5EF4-FFF2-40B4-BE49-F238E27FC236}">
                <a16:creationId xmlns:a16="http://schemas.microsoft.com/office/drawing/2014/main" id="{996FCF06-DD62-6449-A29B-7FC87C782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pic>
        <p:nvPicPr>
          <p:cNvPr id="4" name="图片 3">
            <a:extLst>
              <a:ext uri="{FF2B5EF4-FFF2-40B4-BE49-F238E27FC236}">
                <a16:creationId xmlns:a16="http://schemas.microsoft.com/office/drawing/2014/main" id="{E2B7152B-525D-1644-A6DB-B5EFF738F01D}"/>
              </a:ext>
            </a:extLst>
          </p:cNvPr>
          <p:cNvPicPr>
            <a:picLocks noChangeAspect="1"/>
          </p:cNvPicPr>
          <p:nvPr/>
        </p:nvPicPr>
        <p:blipFill>
          <a:blip r:embed="rId5"/>
          <a:stretch>
            <a:fillRect/>
          </a:stretch>
        </p:blipFill>
        <p:spPr>
          <a:xfrm>
            <a:off x="3076271" y="2185532"/>
            <a:ext cx="1329595" cy="369332"/>
          </a:xfrm>
          <a:prstGeom prst="rect">
            <a:avLst/>
          </a:prstGeom>
        </p:spPr>
      </p:pic>
      <p:pic>
        <p:nvPicPr>
          <p:cNvPr id="8" name="图片 7">
            <a:extLst>
              <a:ext uri="{FF2B5EF4-FFF2-40B4-BE49-F238E27FC236}">
                <a16:creationId xmlns:a16="http://schemas.microsoft.com/office/drawing/2014/main" id="{55A5B654-F68B-7D4C-AA1B-3332CF570545}"/>
              </a:ext>
            </a:extLst>
          </p:cNvPr>
          <p:cNvPicPr>
            <a:picLocks noChangeAspect="1"/>
          </p:cNvPicPr>
          <p:nvPr/>
        </p:nvPicPr>
        <p:blipFill>
          <a:blip r:embed="rId6"/>
          <a:stretch>
            <a:fillRect/>
          </a:stretch>
        </p:blipFill>
        <p:spPr>
          <a:xfrm>
            <a:off x="3363565" y="2702715"/>
            <a:ext cx="1968500" cy="381000"/>
          </a:xfrm>
          <a:prstGeom prst="rect">
            <a:avLst/>
          </a:prstGeom>
        </p:spPr>
      </p:pic>
      <p:pic>
        <p:nvPicPr>
          <p:cNvPr id="9" name="图片 8">
            <a:extLst>
              <a:ext uri="{FF2B5EF4-FFF2-40B4-BE49-F238E27FC236}">
                <a16:creationId xmlns:a16="http://schemas.microsoft.com/office/drawing/2014/main" id="{C0E262D8-7553-654E-9CCF-2807FD3A7A20}"/>
              </a:ext>
            </a:extLst>
          </p:cNvPr>
          <p:cNvPicPr>
            <a:picLocks noChangeAspect="1"/>
          </p:cNvPicPr>
          <p:nvPr/>
        </p:nvPicPr>
        <p:blipFill>
          <a:blip r:embed="rId7"/>
          <a:stretch>
            <a:fillRect/>
          </a:stretch>
        </p:blipFill>
        <p:spPr>
          <a:xfrm>
            <a:off x="479929" y="2209651"/>
            <a:ext cx="2320392" cy="349086"/>
          </a:xfrm>
          <a:prstGeom prst="rect">
            <a:avLst/>
          </a:prstGeom>
        </p:spPr>
      </p:pic>
      <p:sp>
        <p:nvSpPr>
          <p:cNvPr id="11" name="文本框 10">
            <a:extLst>
              <a:ext uri="{FF2B5EF4-FFF2-40B4-BE49-F238E27FC236}">
                <a16:creationId xmlns:a16="http://schemas.microsoft.com/office/drawing/2014/main" id="{6C89E1BC-60AD-4A4C-9763-9498D960AB5F}"/>
              </a:ext>
            </a:extLst>
          </p:cNvPr>
          <p:cNvSpPr txBox="1"/>
          <p:nvPr/>
        </p:nvSpPr>
        <p:spPr>
          <a:xfrm>
            <a:off x="2750171" y="2213197"/>
            <a:ext cx="415498" cy="369332"/>
          </a:xfrm>
          <a:prstGeom prst="rect">
            <a:avLst/>
          </a:prstGeom>
          <a:noFill/>
        </p:spPr>
        <p:txBody>
          <a:bodyPr wrap="none" rtlCol="0">
            <a:spAutoFit/>
          </a:bodyPr>
          <a:lstStyle/>
          <a:p>
            <a:r>
              <a:rPr kumimoji="1" lang="zh-CN" altLang="en-US" dirty="0"/>
              <a:t>：</a:t>
            </a:r>
          </a:p>
        </p:txBody>
      </p:sp>
      <p:pic>
        <p:nvPicPr>
          <p:cNvPr id="12" name="图片 11">
            <a:extLst>
              <a:ext uri="{FF2B5EF4-FFF2-40B4-BE49-F238E27FC236}">
                <a16:creationId xmlns:a16="http://schemas.microsoft.com/office/drawing/2014/main" id="{81D3134C-70D9-E649-9F97-E784091DD151}"/>
              </a:ext>
            </a:extLst>
          </p:cNvPr>
          <p:cNvPicPr>
            <a:picLocks noChangeAspect="1"/>
          </p:cNvPicPr>
          <p:nvPr/>
        </p:nvPicPr>
        <p:blipFill>
          <a:blip r:embed="rId8"/>
          <a:stretch>
            <a:fillRect/>
          </a:stretch>
        </p:blipFill>
        <p:spPr>
          <a:xfrm>
            <a:off x="479929" y="2711984"/>
            <a:ext cx="2535124" cy="321921"/>
          </a:xfrm>
          <a:prstGeom prst="rect">
            <a:avLst/>
          </a:prstGeom>
        </p:spPr>
      </p:pic>
      <p:sp>
        <p:nvSpPr>
          <p:cNvPr id="13" name="文本框 12">
            <a:extLst>
              <a:ext uri="{FF2B5EF4-FFF2-40B4-BE49-F238E27FC236}">
                <a16:creationId xmlns:a16="http://schemas.microsoft.com/office/drawing/2014/main" id="{D9AA3365-27DD-0441-B8BE-D9ED7B5767FC}"/>
              </a:ext>
            </a:extLst>
          </p:cNvPr>
          <p:cNvSpPr txBox="1"/>
          <p:nvPr/>
        </p:nvSpPr>
        <p:spPr>
          <a:xfrm>
            <a:off x="2957920" y="2700422"/>
            <a:ext cx="415498" cy="369332"/>
          </a:xfrm>
          <a:prstGeom prst="rect">
            <a:avLst/>
          </a:prstGeom>
          <a:noFill/>
        </p:spPr>
        <p:txBody>
          <a:bodyPr wrap="none" rtlCol="0">
            <a:spAutoFit/>
          </a:bodyPr>
          <a:lstStyle/>
          <a:p>
            <a:r>
              <a:rPr kumimoji="1" lang="zh-CN" altLang="en-US" dirty="0"/>
              <a:t>：</a:t>
            </a:r>
          </a:p>
        </p:txBody>
      </p:sp>
      <p:sp>
        <p:nvSpPr>
          <p:cNvPr id="14" name="文本框 13">
            <a:extLst>
              <a:ext uri="{FF2B5EF4-FFF2-40B4-BE49-F238E27FC236}">
                <a16:creationId xmlns:a16="http://schemas.microsoft.com/office/drawing/2014/main" id="{B1674F72-54CC-F340-A1E2-1FAA4F69513C}"/>
              </a:ext>
            </a:extLst>
          </p:cNvPr>
          <p:cNvSpPr txBox="1"/>
          <p:nvPr/>
        </p:nvSpPr>
        <p:spPr>
          <a:xfrm>
            <a:off x="363357" y="1773883"/>
            <a:ext cx="2262158" cy="369332"/>
          </a:xfrm>
          <a:prstGeom prst="rect">
            <a:avLst/>
          </a:prstGeom>
          <a:noFill/>
        </p:spPr>
        <p:txBody>
          <a:bodyPr wrap="none" rtlCol="0">
            <a:spAutoFit/>
          </a:bodyPr>
          <a:lstStyle/>
          <a:p>
            <a:r>
              <a:rPr kumimoji="1" lang="zh-CN" altLang="en-US" dirty="0"/>
              <a:t>与方案一的设定相反</a:t>
            </a:r>
          </a:p>
        </p:txBody>
      </p:sp>
      <p:sp>
        <p:nvSpPr>
          <p:cNvPr id="25" name="文本框 24">
            <a:extLst>
              <a:ext uri="{FF2B5EF4-FFF2-40B4-BE49-F238E27FC236}">
                <a16:creationId xmlns:a16="http://schemas.microsoft.com/office/drawing/2014/main" id="{EBB46764-F5A2-4046-BEC2-05A5E9D928B9}"/>
              </a:ext>
            </a:extLst>
          </p:cNvPr>
          <p:cNvSpPr txBox="1"/>
          <p:nvPr/>
        </p:nvSpPr>
        <p:spPr>
          <a:xfrm>
            <a:off x="363357" y="3203414"/>
            <a:ext cx="5091458" cy="369332"/>
          </a:xfrm>
          <a:prstGeom prst="rect">
            <a:avLst/>
          </a:prstGeom>
          <a:noFill/>
        </p:spPr>
        <p:txBody>
          <a:bodyPr wrap="none" rtlCol="0">
            <a:spAutoFit/>
          </a:bodyPr>
          <a:lstStyle/>
          <a:p>
            <a:r>
              <a:rPr kumimoji="1" lang="zh-CN" altLang="en-US" dirty="0"/>
              <a:t>当前仅当</a:t>
            </a:r>
            <a:r>
              <a:rPr kumimoji="1" lang="en-US" altLang="zh-CN" dirty="0"/>
              <a:t>path</a:t>
            </a:r>
            <a:r>
              <a:rPr kumimoji="1" lang="zh-CN" altLang="en-US" dirty="0"/>
              <a:t> </a:t>
            </a:r>
            <a:r>
              <a:rPr kumimoji="1" lang="en-US" altLang="zh-CN" dirty="0"/>
              <a:t>cost</a:t>
            </a:r>
            <a:r>
              <a:rPr kumimoji="1" lang="zh-CN" altLang="en-US" dirty="0"/>
              <a:t> 为</a:t>
            </a:r>
            <a:r>
              <a:rPr kumimoji="1" lang="en-US" altLang="zh-CN" dirty="0"/>
              <a:t>0</a:t>
            </a:r>
            <a:r>
              <a:rPr kumimoji="1" lang="zh-CN" altLang="en-US" dirty="0"/>
              <a:t>时，找对对应的叶子结点</a:t>
            </a:r>
          </a:p>
        </p:txBody>
      </p:sp>
      <p:sp>
        <p:nvSpPr>
          <p:cNvPr id="26" name="矩形 25">
            <a:extLst>
              <a:ext uri="{FF2B5EF4-FFF2-40B4-BE49-F238E27FC236}">
                <a16:creationId xmlns:a16="http://schemas.microsoft.com/office/drawing/2014/main" id="{332E9FF8-1625-8A4B-9857-147BA54073D3}"/>
              </a:ext>
            </a:extLst>
          </p:cNvPr>
          <p:cNvSpPr/>
          <p:nvPr/>
        </p:nvSpPr>
        <p:spPr>
          <a:xfrm>
            <a:off x="252618" y="1611205"/>
            <a:ext cx="5524870" cy="203112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F37528F-4C39-E04B-8021-3AEC69458EFF}"/>
              </a:ext>
            </a:extLst>
          </p:cNvPr>
          <p:cNvSpPr/>
          <p:nvPr/>
        </p:nvSpPr>
        <p:spPr>
          <a:xfrm>
            <a:off x="260091" y="3825437"/>
            <a:ext cx="6233305" cy="203112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71FADCCC-23AB-4446-A912-DC8DA31F71A5}"/>
              </a:ext>
            </a:extLst>
          </p:cNvPr>
          <p:cNvSpPr txBox="1"/>
          <p:nvPr/>
        </p:nvSpPr>
        <p:spPr>
          <a:xfrm>
            <a:off x="381965" y="3946967"/>
            <a:ext cx="5989140" cy="646331"/>
          </a:xfrm>
          <a:prstGeom prst="rect">
            <a:avLst/>
          </a:prstGeom>
          <a:noFill/>
        </p:spPr>
        <p:txBody>
          <a:bodyPr wrap="none" rtlCol="0">
            <a:spAutoFit/>
          </a:bodyPr>
          <a:lstStyle/>
          <a:p>
            <a:r>
              <a:rPr kumimoji="1" lang="zh-CN" altLang="en-US" dirty="0"/>
              <a:t>问题：</a:t>
            </a:r>
            <a:r>
              <a:rPr kumimoji="1" lang="en-US" altLang="zh-CN" dirty="0"/>
              <a:t>[2]</a:t>
            </a:r>
            <a:r>
              <a:rPr kumimoji="1" lang="zh-CN" altLang="en-US" dirty="0"/>
              <a:t>中的方案是基于同态加密，如果直接转化成</a:t>
            </a:r>
            <a:r>
              <a:rPr kumimoji="1" lang="en-US" altLang="zh-CN" dirty="0"/>
              <a:t>MPC</a:t>
            </a:r>
          </a:p>
          <a:p>
            <a:r>
              <a:rPr kumimoji="1" lang="zh-CN" altLang="en-US" dirty="0"/>
              <a:t>会使</a:t>
            </a:r>
            <a:r>
              <a:rPr kumimoji="1" lang="en-US" altLang="zh-CN" dirty="0"/>
              <a:t>Client</a:t>
            </a:r>
            <a:r>
              <a:rPr kumimoji="1" lang="zh-CN" altLang="en-US" dirty="0"/>
              <a:t>知道节点信息。</a:t>
            </a:r>
          </a:p>
        </p:txBody>
      </p:sp>
      <p:sp>
        <p:nvSpPr>
          <p:cNvPr id="33" name="文本框 32">
            <a:extLst>
              <a:ext uri="{FF2B5EF4-FFF2-40B4-BE49-F238E27FC236}">
                <a16:creationId xmlns:a16="http://schemas.microsoft.com/office/drawing/2014/main" id="{BF759BD5-D61B-F348-B325-B8E5EAB5F26D}"/>
              </a:ext>
            </a:extLst>
          </p:cNvPr>
          <p:cNvSpPr txBox="1"/>
          <p:nvPr/>
        </p:nvSpPr>
        <p:spPr>
          <a:xfrm>
            <a:off x="381965" y="4662184"/>
            <a:ext cx="877163" cy="369332"/>
          </a:xfrm>
          <a:prstGeom prst="rect">
            <a:avLst/>
          </a:prstGeom>
          <a:noFill/>
        </p:spPr>
        <p:txBody>
          <a:bodyPr wrap="none" rtlCol="0">
            <a:spAutoFit/>
          </a:bodyPr>
          <a:lstStyle/>
          <a:p>
            <a:r>
              <a:rPr kumimoji="1" lang="zh-CN" altLang="en-US" dirty="0"/>
              <a:t>解决：</a:t>
            </a:r>
          </a:p>
        </p:txBody>
      </p:sp>
      <p:pic>
        <p:nvPicPr>
          <p:cNvPr id="34" name="图片 33">
            <a:extLst>
              <a:ext uri="{FF2B5EF4-FFF2-40B4-BE49-F238E27FC236}">
                <a16:creationId xmlns:a16="http://schemas.microsoft.com/office/drawing/2014/main" id="{9A84996F-BCE5-1B44-B8E4-DCAAA6A74F66}"/>
              </a:ext>
            </a:extLst>
          </p:cNvPr>
          <p:cNvPicPr>
            <a:picLocks noChangeAspect="1"/>
          </p:cNvPicPr>
          <p:nvPr/>
        </p:nvPicPr>
        <p:blipFill>
          <a:blip r:embed="rId9"/>
          <a:stretch>
            <a:fillRect/>
          </a:stretch>
        </p:blipFill>
        <p:spPr>
          <a:xfrm>
            <a:off x="1177108" y="4712959"/>
            <a:ext cx="3860800" cy="317500"/>
          </a:xfrm>
          <a:prstGeom prst="rect">
            <a:avLst/>
          </a:prstGeom>
        </p:spPr>
      </p:pic>
      <p:sp>
        <p:nvSpPr>
          <p:cNvPr id="35" name="文本框 34">
            <a:extLst>
              <a:ext uri="{FF2B5EF4-FFF2-40B4-BE49-F238E27FC236}">
                <a16:creationId xmlns:a16="http://schemas.microsoft.com/office/drawing/2014/main" id="{4DC7F894-B58B-3741-A3EB-059244CE3F8D}"/>
              </a:ext>
            </a:extLst>
          </p:cNvPr>
          <p:cNvSpPr txBox="1"/>
          <p:nvPr/>
        </p:nvSpPr>
        <p:spPr>
          <a:xfrm>
            <a:off x="1041760" y="5074176"/>
            <a:ext cx="3248005" cy="646331"/>
          </a:xfrm>
          <a:prstGeom prst="rect">
            <a:avLst/>
          </a:prstGeom>
          <a:noFill/>
        </p:spPr>
        <p:txBody>
          <a:bodyPr wrap="none" rtlCol="0">
            <a:spAutoFit/>
          </a:bodyPr>
          <a:lstStyle/>
          <a:p>
            <a:r>
              <a:rPr kumimoji="1" lang="zh-CN" altLang="en-US" dirty="0"/>
              <a:t>使非</a:t>
            </a:r>
            <a:r>
              <a:rPr kumimoji="1" lang="en-US" altLang="zh-CN" dirty="0"/>
              <a:t>0</a:t>
            </a:r>
            <a:r>
              <a:rPr kumimoji="1" lang="zh-CN" altLang="en-US" dirty="0"/>
              <a:t> </a:t>
            </a:r>
            <a:r>
              <a:rPr kumimoji="1" lang="en-US" altLang="zh-CN" dirty="0"/>
              <a:t>path</a:t>
            </a:r>
            <a:r>
              <a:rPr kumimoji="1" lang="zh-CN" altLang="en-US" dirty="0"/>
              <a:t> </a:t>
            </a:r>
            <a:r>
              <a:rPr kumimoji="1" lang="en-US" altLang="zh-CN" dirty="0"/>
              <a:t>cost</a:t>
            </a:r>
            <a:r>
              <a:rPr kumimoji="1" lang="zh-CN" altLang="en-US" dirty="0"/>
              <a:t> 是一个随机值</a:t>
            </a:r>
            <a:endParaRPr kumimoji="1" lang="en-US" altLang="zh-CN" dirty="0"/>
          </a:p>
          <a:p>
            <a:r>
              <a:rPr kumimoji="1" lang="en-US" altLang="zh-CN" dirty="0"/>
              <a:t>Path</a:t>
            </a:r>
            <a:r>
              <a:rPr kumimoji="1" lang="zh-CN" altLang="en-US" dirty="0"/>
              <a:t> </a:t>
            </a:r>
            <a:r>
              <a:rPr kumimoji="1" lang="en-US" altLang="zh-CN" dirty="0"/>
              <a:t>cost</a:t>
            </a:r>
            <a:r>
              <a:rPr kumimoji="1" lang="zh-CN" altLang="en-US" dirty="0"/>
              <a:t>为</a:t>
            </a:r>
            <a:r>
              <a:rPr kumimoji="1" lang="en-US" altLang="zh-CN" dirty="0"/>
              <a:t>0</a:t>
            </a:r>
            <a:r>
              <a:rPr kumimoji="1" lang="zh-CN" altLang="en-US" dirty="0"/>
              <a:t> 的叶子结点还是</a:t>
            </a:r>
            <a:r>
              <a:rPr kumimoji="1" lang="en-US" altLang="zh-CN" dirty="0"/>
              <a:t>0</a:t>
            </a:r>
            <a:endParaRPr kumimoji="1" lang="zh-CN" altLang="en-US" dirty="0"/>
          </a:p>
        </p:txBody>
      </p:sp>
      <p:pic>
        <p:nvPicPr>
          <p:cNvPr id="38" name="图片 37">
            <a:extLst>
              <a:ext uri="{FF2B5EF4-FFF2-40B4-BE49-F238E27FC236}">
                <a16:creationId xmlns:a16="http://schemas.microsoft.com/office/drawing/2014/main" id="{27F793C2-B29A-DF49-88E7-DC9891D5EDCF}"/>
              </a:ext>
            </a:extLst>
          </p:cNvPr>
          <p:cNvPicPr>
            <a:picLocks noChangeAspect="1"/>
          </p:cNvPicPr>
          <p:nvPr/>
        </p:nvPicPr>
        <p:blipFill>
          <a:blip r:embed="rId10"/>
          <a:stretch>
            <a:fillRect/>
          </a:stretch>
        </p:blipFill>
        <p:spPr>
          <a:xfrm>
            <a:off x="5951281" y="2019113"/>
            <a:ext cx="2368283" cy="1244726"/>
          </a:xfrm>
          <a:prstGeom prst="rect">
            <a:avLst/>
          </a:prstGeom>
        </p:spPr>
      </p:pic>
      <p:sp>
        <p:nvSpPr>
          <p:cNvPr id="39" name="下箭头 38">
            <a:extLst>
              <a:ext uri="{FF2B5EF4-FFF2-40B4-BE49-F238E27FC236}">
                <a16:creationId xmlns:a16="http://schemas.microsoft.com/office/drawing/2014/main" id="{693237BD-6722-554A-A169-DED4905C5F23}"/>
              </a:ext>
            </a:extLst>
          </p:cNvPr>
          <p:cNvSpPr/>
          <p:nvPr/>
        </p:nvSpPr>
        <p:spPr>
          <a:xfrm>
            <a:off x="7109725" y="3309412"/>
            <a:ext cx="170751" cy="404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0" name="图片 39">
            <a:extLst>
              <a:ext uri="{FF2B5EF4-FFF2-40B4-BE49-F238E27FC236}">
                <a16:creationId xmlns:a16="http://schemas.microsoft.com/office/drawing/2014/main" id="{BB779E74-2045-B04A-BD9A-B357F79ADC1B}"/>
              </a:ext>
            </a:extLst>
          </p:cNvPr>
          <p:cNvPicPr>
            <a:picLocks noChangeAspect="1"/>
          </p:cNvPicPr>
          <p:nvPr/>
        </p:nvPicPr>
        <p:blipFill>
          <a:blip r:embed="rId11"/>
          <a:stretch>
            <a:fillRect/>
          </a:stretch>
        </p:blipFill>
        <p:spPr>
          <a:xfrm>
            <a:off x="6615270" y="3740218"/>
            <a:ext cx="2349500" cy="495300"/>
          </a:xfrm>
          <a:prstGeom prst="rect">
            <a:avLst/>
          </a:prstGeom>
        </p:spPr>
      </p:pic>
      <p:pic>
        <p:nvPicPr>
          <p:cNvPr id="41" name="图片 40">
            <a:extLst>
              <a:ext uri="{FF2B5EF4-FFF2-40B4-BE49-F238E27FC236}">
                <a16:creationId xmlns:a16="http://schemas.microsoft.com/office/drawing/2014/main" id="{D52E7907-B4A8-7F49-B4A9-2C13943C0C61}"/>
              </a:ext>
            </a:extLst>
          </p:cNvPr>
          <p:cNvPicPr>
            <a:picLocks noChangeAspect="1"/>
          </p:cNvPicPr>
          <p:nvPr/>
        </p:nvPicPr>
        <p:blipFill>
          <a:blip r:embed="rId12"/>
          <a:stretch>
            <a:fillRect/>
          </a:stretch>
        </p:blipFill>
        <p:spPr>
          <a:xfrm>
            <a:off x="6524826" y="4268484"/>
            <a:ext cx="1511300" cy="393700"/>
          </a:xfrm>
          <a:prstGeom prst="rect">
            <a:avLst/>
          </a:prstGeom>
        </p:spPr>
      </p:pic>
      <p:sp>
        <p:nvSpPr>
          <p:cNvPr id="42" name="矩形 41">
            <a:extLst>
              <a:ext uri="{FF2B5EF4-FFF2-40B4-BE49-F238E27FC236}">
                <a16:creationId xmlns:a16="http://schemas.microsoft.com/office/drawing/2014/main" id="{9A928C05-6C29-8B49-B910-78966A8CAC5B}"/>
              </a:ext>
            </a:extLst>
          </p:cNvPr>
          <p:cNvSpPr/>
          <p:nvPr/>
        </p:nvSpPr>
        <p:spPr>
          <a:xfrm>
            <a:off x="6910085" y="3751793"/>
            <a:ext cx="324091" cy="97274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B67AB0AA-3738-934F-B9A7-9F44E35C758F}"/>
              </a:ext>
            </a:extLst>
          </p:cNvPr>
          <p:cNvSpPr txBox="1"/>
          <p:nvPr/>
        </p:nvSpPr>
        <p:spPr>
          <a:xfrm>
            <a:off x="6445060" y="3836802"/>
            <a:ext cx="311304" cy="369332"/>
          </a:xfrm>
          <a:prstGeom prst="rect">
            <a:avLst/>
          </a:prstGeom>
          <a:noFill/>
        </p:spPr>
        <p:txBody>
          <a:bodyPr wrap="none" rtlCol="0">
            <a:spAutoFit/>
          </a:bodyPr>
          <a:lstStyle/>
          <a:p>
            <a:r>
              <a:rPr kumimoji="1" lang="en-US" altLang="zh-CN" dirty="0"/>
              <a:t>P</a:t>
            </a:r>
            <a:endParaRPr kumimoji="1" lang="zh-CN" altLang="en-US" dirty="0"/>
          </a:p>
        </p:txBody>
      </p:sp>
      <p:sp>
        <p:nvSpPr>
          <p:cNvPr id="36" name="内容占位符 34">
            <a:extLst>
              <a:ext uri="{FF2B5EF4-FFF2-40B4-BE49-F238E27FC236}">
                <a16:creationId xmlns:a16="http://schemas.microsoft.com/office/drawing/2014/main" id="{773FB469-1DFA-454D-8028-A76D299DB568}"/>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dirty="0">
                <a:solidFill>
                  <a:prstClr val="black"/>
                </a:solidFill>
                <a:latin typeface="微软雅黑"/>
                <a:ea typeface="微软雅黑"/>
              </a:rPr>
              <a:t>安全预测生成</a:t>
            </a:r>
            <a:endParaRPr lang="en-US" altLang="zh-CN" sz="2400" b="1" dirty="0">
              <a:solidFill>
                <a:prstClr val="black"/>
              </a:solidFill>
              <a:latin typeface="微软雅黑"/>
              <a:ea typeface="微软雅黑"/>
            </a:endParaRPr>
          </a:p>
        </p:txBody>
      </p:sp>
      <p:sp>
        <p:nvSpPr>
          <p:cNvPr id="44" name="文本框 7">
            <a:extLst>
              <a:ext uri="{FF2B5EF4-FFF2-40B4-BE49-F238E27FC236}">
                <a16:creationId xmlns:a16="http://schemas.microsoft.com/office/drawing/2014/main" id="{9D67D22F-8AB9-EC43-8A12-A3DA64865B21}"/>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989093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5" name="文本框 14">
            <a:extLst>
              <a:ext uri="{FF2B5EF4-FFF2-40B4-BE49-F238E27FC236}">
                <a16:creationId xmlns:a16="http://schemas.microsoft.com/office/drawing/2014/main" id="{E346F327-D2A8-2948-9B8E-6200C4EBC1B2}"/>
              </a:ext>
            </a:extLst>
          </p:cNvPr>
          <p:cNvSpPr txBox="1"/>
          <p:nvPr/>
        </p:nvSpPr>
        <p:spPr>
          <a:xfrm>
            <a:off x="1227608" y="1184658"/>
            <a:ext cx="3311390" cy="369332"/>
          </a:xfrm>
          <a:prstGeom prst="rect">
            <a:avLst/>
          </a:prstGeom>
          <a:noFill/>
        </p:spPr>
        <p:txBody>
          <a:bodyPr wrap="square">
            <a:spAutoFit/>
          </a:bodyPr>
          <a:lstStyle/>
          <a:p>
            <a:r>
              <a:rPr lang="en-US" altLang="zh-CN" dirty="0"/>
              <a:t>﻿</a:t>
            </a:r>
            <a:r>
              <a:rPr lang="en-US" altLang="zh-CN" b="1" dirty="0"/>
              <a:t>Path Cost-Based Method</a:t>
            </a:r>
            <a:endParaRPr lang="zh-CN" altLang="en-US" b="1" dirty="0"/>
          </a:p>
        </p:txBody>
      </p:sp>
      <p:sp>
        <p:nvSpPr>
          <p:cNvPr id="18" name="文本框 17">
            <a:extLst>
              <a:ext uri="{FF2B5EF4-FFF2-40B4-BE49-F238E27FC236}">
                <a16:creationId xmlns:a16="http://schemas.microsoft.com/office/drawing/2014/main" id="{E9602179-C8A2-2D4F-8C90-62F4B53FD3E7}"/>
              </a:ext>
            </a:extLst>
          </p:cNvPr>
          <p:cNvSpPr txBox="1"/>
          <p:nvPr/>
        </p:nvSpPr>
        <p:spPr>
          <a:xfrm>
            <a:off x="323193" y="1184658"/>
            <a:ext cx="877163" cy="369332"/>
          </a:xfrm>
          <a:prstGeom prst="rect">
            <a:avLst/>
          </a:prstGeom>
          <a:noFill/>
        </p:spPr>
        <p:txBody>
          <a:bodyPr wrap="none" rtlCol="0">
            <a:spAutoFit/>
          </a:bodyPr>
          <a:lstStyle/>
          <a:p>
            <a:r>
              <a:rPr kumimoji="1" lang="zh-CN" altLang="en-US" dirty="0"/>
              <a:t>方案二</a:t>
            </a:r>
          </a:p>
        </p:txBody>
      </p:sp>
      <p:pic>
        <p:nvPicPr>
          <p:cNvPr id="6" name="图片 5">
            <a:extLst>
              <a:ext uri="{FF2B5EF4-FFF2-40B4-BE49-F238E27FC236}">
                <a16:creationId xmlns:a16="http://schemas.microsoft.com/office/drawing/2014/main" id="{A17B80CB-798B-F843-88CF-ECFF7FFECC4F}"/>
              </a:ext>
            </a:extLst>
          </p:cNvPr>
          <p:cNvPicPr>
            <a:picLocks noChangeAspect="1"/>
          </p:cNvPicPr>
          <p:nvPr/>
        </p:nvPicPr>
        <p:blipFill>
          <a:blip r:embed="rId3"/>
          <a:stretch>
            <a:fillRect/>
          </a:stretch>
        </p:blipFill>
        <p:spPr>
          <a:xfrm>
            <a:off x="8092951" y="859268"/>
            <a:ext cx="3917600" cy="2859118"/>
          </a:xfrm>
          <a:prstGeom prst="rect">
            <a:avLst/>
          </a:prstGeom>
        </p:spPr>
      </p:pic>
      <p:sp>
        <p:nvSpPr>
          <p:cNvPr id="28" name="文本框 27">
            <a:extLst>
              <a:ext uri="{FF2B5EF4-FFF2-40B4-BE49-F238E27FC236}">
                <a16:creationId xmlns:a16="http://schemas.microsoft.com/office/drawing/2014/main" id="{F7EA0E72-C9AC-DF45-848E-419C94210572}"/>
              </a:ext>
            </a:extLst>
          </p:cNvPr>
          <p:cNvSpPr txBox="1"/>
          <p:nvPr/>
        </p:nvSpPr>
        <p:spPr>
          <a:xfrm>
            <a:off x="4005515" y="1160675"/>
            <a:ext cx="405114" cy="369332"/>
          </a:xfrm>
          <a:prstGeom prst="rect">
            <a:avLst/>
          </a:prstGeom>
          <a:noFill/>
        </p:spPr>
        <p:txBody>
          <a:bodyPr wrap="square">
            <a:spAutoFit/>
          </a:bodyPr>
          <a:lstStyle/>
          <a:p>
            <a:r>
              <a:rPr lang="zh-CN" altLang="en-US" i="1" dirty="0"/>
              <a:t>﻿</a:t>
            </a:r>
            <a:r>
              <a:rPr lang="en-US" altLang="zh-CN" i="1" dirty="0"/>
              <a:t>[2] </a:t>
            </a:r>
            <a:endParaRPr lang="zh-CN" altLang="en-US" dirty="0"/>
          </a:p>
        </p:txBody>
      </p:sp>
      <p:sp>
        <p:nvSpPr>
          <p:cNvPr id="22" name="文本框 44">
            <a:extLst>
              <a:ext uri="{FF2B5EF4-FFF2-40B4-BE49-F238E27FC236}">
                <a16:creationId xmlns:a16="http://schemas.microsoft.com/office/drawing/2014/main" id="{C2C64AAF-051A-D045-BBDE-8CAB141036D0}"/>
              </a:ext>
            </a:extLst>
          </p:cNvPr>
          <p:cNvSpPr txBox="1"/>
          <p:nvPr/>
        </p:nvSpPr>
        <p:spPr>
          <a:xfrm>
            <a:off x="226038" y="813713"/>
            <a:ext cx="39176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﻿Secure Inference Result Generation</a:t>
            </a:r>
            <a:endParaRPr lang="zh-CN" altLang="en-US" b="1" dirty="0"/>
          </a:p>
        </p:txBody>
      </p:sp>
      <p:pic>
        <p:nvPicPr>
          <p:cNvPr id="23" name="图片 22">
            <a:extLst>
              <a:ext uri="{FF2B5EF4-FFF2-40B4-BE49-F238E27FC236}">
                <a16:creationId xmlns:a16="http://schemas.microsoft.com/office/drawing/2014/main" id="{996FCF06-DD62-6449-A29B-7FC87C782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pic>
        <p:nvPicPr>
          <p:cNvPr id="2" name="图片 1">
            <a:extLst>
              <a:ext uri="{FF2B5EF4-FFF2-40B4-BE49-F238E27FC236}">
                <a16:creationId xmlns:a16="http://schemas.microsoft.com/office/drawing/2014/main" id="{DD9FBF2F-DF53-FC40-84F2-0C0498B2881D}"/>
              </a:ext>
            </a:extLst>
          </p:cNvPr>
          <p:cNvPicPr>
            <a:picLocks noChangeAspect="1"/>
          </p:cNvPicPr>
          <p:nvPr/>
        </p:nvPicPr>
        <p:blipFill>
          <a:blip r:embed="rId5"/>
          <a:stretch>
            <a:fillRect/>
          </a:stretch>
        </p:blipFill>
        <p:spPr>
          <a:xfrm>
            <a:off x="326333" y="1672810"/>
            <a:ext cx="5113940" cy="4091152"/>
          </a:xfrm>
          <a:prstGeom prst="rect">
            <a:avLst/>
          </a:prstGeom>
        </p:spPr>
      </p:pic>
      <p:pic>
        <p:nvPicPr>
          <p:cNvPr id="3" name="图片 2">
            <a:extLst>
              <a:ext uri="{FF2B5EF4-FFF2-40B4-BE49-F238E27FC236}">
                <a16:creationId xmlns:a16="http://schemas.microsoft.com/office/drawing/2014/main" id="{1901A0F4-3EAF-9C44-9E51-EF4CBD5F4FD2}"/>
              </a:ext>
            </a:extLst>
          </p:cNvPr>
          <p:cNvPicPr>
            <a:picLocks noChangeAspect="1"/>
          </p:cNvPicPr>
          <p:nvPr/>
        </p:nvPicPr>
        <p:blipFill>
          <a:blip r:embed="rId6"/>
          <a:stretch>
            <a:fillRect/>
          </a:stretch>
        </p:blipFill>
        <p:spPr>
          <a:xfrm>
            <a:off x="5734210" y="3752449"/>
            <a:ext cx="4717481" cy="2722306"/>
          </a:xfrm>
          <a:prstGeom prst="rect">
            <a:avLst/>
          </a:prstGeom>
        </p:spPr>
      </p:pic>
      <p:sp>
        <p:nvSpPr>
          <p:cNvPr id="5" name="矩形 4">
            <a:extLst>
              <a:ext uri="{FF2B5EF4-FFF2-40B4-BE49-F238E27FC236}">
                <a16:creationId xmlns:a16="http://schemas.microsoft.com/office/drawing/2014/main" id="{E8A41695-1878-AC44-824F-654A59E883B9}"/>
              </a:ext>
            </a:extLst>
          </p:cNvPr>
          <p:cNvSpPr/>
          <p:nvPr/>
        </p:nvSpPr>
        <p:spPr>
          <a:xfrm>
            <a:off x="1979271" y="4444678"/>
            <a:ext cx="2963119" cy="27779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677BDCE-3E4A-2C4D-B712-355FFA188504}"/>
              </a:ext>
            </a:extLst>
          </p:cNvPr>
          <p:cNvSpPr/>
          <p:nvPr/>
        </p:nvSpPr>
        <p:spPr>
          <a:xfrm>
            <a:off x="2257063" y="5011838"/>
            <a:ext cx="2372810" cy="1736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F9BFFFD6-6B1D-5548-8AE2-E1FA2084F332}"/>
              </a:ext>
            </a:extLst>
          </p:cNvPr>
          <p:cNvSpPr/>
          <p:nvPr/>
        </p:nvSpPr>
        <p:spPr>
          <a:xfrm>
            <a:off x="5960962" y="5984111"/>
            <a:ext cx="4629873" cy="49064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2CC94AE5-27FE-F044-A62D-347B8353E06B}"/>
              </a:ext>
            </a:extLst>
          </p:cNvPr>
          <p:cNvSpPr txBox="1"/>
          <p:nvPr/>
        </p:nvSpPr>
        <p:spPr>
          <a:xfrm>
            <a:off x="323193" y="5984111"/>
            <a:ext cx="2954655" cy="369332"/>
          </a:xfrm>
          <a:prstGeom prst="rect">
            <a:avLst/>
          </a:prstGeom>
          <a:noFill/>
        </p:spPr>
        <p:txBody>
          <a:bodyPr wrap="none" rtlCol="0">
            <a:spAutoFit/>
          </a:bodyPr>
          <a:lstStyle/>
          <a:p>
            <a:r>
              <a:rPr kumimoji="1" lang="zh-CN" altLang="en-US" dirty="0"/>
              <a:t>注：不是安全数组访问问题</a:t>
            </a:r>
          </a:p>
        </p:txBody>
      </p:sp>
      <p:pic>
        <p:nvPicPr>
          <p:cNvPr id="24" name="图片 23">
            <a:extLst>
              <a:ext uri="{FF2B5EF4-FFF2-40B4-BE49-F238E27FC236}">
                <a16:creationId xmlns:a16="http://schemas.microsoft.com/office/drawing/2014/main" id="{5A4AC1B8-40B4-DD42-9779-B876EA837B95}"/>
              </a:ext>
            </a:extLst>
          </p:cNvPr>
          <p:cNvPicPr>
            <a:picLocks noChangeAspect="1"/>
          </p:cNvPicPr>
          <p:nvPr/>
        </p:nvPicPr>
        <p:blipFill>
          <a:blip r:embed="rId7"/>
          <a:stretch>
            <a:fillRect/>
          </a:stretch>
        </p:blipFill>
        <p:spPr>
          <a:xfrm>
            <a:off x="5652247" y="1619104"/>
            <a:ext cx="2684807" cy="763679"/>
          </a:xfrm>
          <a:prstGeom prst="rect">
            <a:avLst/>
          </a:prstGeom>
        </p:spPr>
      </p:pic>
      <p:cxnSp>
        <p:nvCxnSpPr>
          <p:cNvPr id="29" name="直线箭头连接符 28">
            <a:extLst>
              <a:ext uri="{FF2B5EF4-FFF2-40B4-BE49-F238E27FC236}">
                <a16:creationId xmlns:a16="http://schemas.microsoft.com/office/drawing/2014/main" id="{2E4FED54-09C2-BE46-B550-3CBC0DA18F4B}"/>
              </a:ext>
            </a:extLst>
          </p:cNvPr>
          <p:cNvCxnSpPr/>
          <p:nvPr/>
        </p:nvCxnSpPr>
        <p:spPr>
          <a:xfrm flipV="1">
            <a:off x="3017412" y="2288827"/>
            <a:ext cx="2515287" cy="2155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6" name="墨迹 35">
                <a:extLst>
                  <a:ext uri="{FF2B5EF4-FFF2-40B4-BE49-F238E27FC236}">
                    <a16:creationId xmlns:a16="http://schemas.microsoft.com/office/drawing/2014/main" id="{704DFF4B-51D7-2E4A-857B-9F21B1E3A074}"/>
                  </a:ext>
                </a:extLst>
              </p14:cNvPr>
              <p14:cNvContentPartPr/>
              <p14:nvPr/>
            </p14:nvContentPartPr>
            <p14:xfrm>
              <a:off x="6103800" y="1642416"/>
              <a:ext cx="363600" cy="749160"/>
            </p14:xfrm>
          </p:contentPart>
        </mc:Choice>
        <mc:Fallback xmlns="">
          <p:pic>
            <p:nvPicPr>
              <p:cNvPr id="36" name="墨迹 35">
                <a:extLst>
                  <a:ext uri="{FF2B5EF4-FFF2-40B4-BE49-F238E27FC236}">
                    <a16:creationId xmlns:a16="http://schemas.microsoft.com/office/drawing/2014/main" id="{704DFF4B-51D7-2E4A-857B-9F21B1E3A074}"/>
                  </a:ext>
                </a:extLst>
              </p:cNvPr>
              <p:cNvPicPr/>
              <p:nvPr/>
            </p:nvPicPr>
            <p:blipFill>
              <a:blip r:embed="rId9"/>
              <a:stretch>
                <a:fillRect/>
              </a:stretch>
            </p:blipFill>
            <p:spPr>
              <a:xfrm>
                <a:off x="6094800" y="1633776"/>
                <a:ext cx="381240" cy="766800"/>
              </a:xfrm>
              <a:prstGeom prst="rect">
                <a:avLst/>
              </a:prstGeom>
            </p:spPr>
          </p:pic>
        </mc:Fallback>
      </mc:AlternateContent>
      <p:sp>
        <p:nvSpPr>
          <p:cNvPr id="21" name="内容占位符 34">
            <a:extLst>
              <a:ext uri="{FF2B5EF4-FFF2-40B4-BE49-F238E27FC236}">
                <a16:creationId xmlns:a16="http://schemas.microsoft.com/office/drawing/2014/main" id="{9FD62B7D-8F55-8249-BB19-001ABA0601F4}"/>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方案设计</a:t>
            </a:r>
            <a:r>
              <a:rPr lang="en-US" altLang="zh-CN" sz="2400" b="1" dirty="0">
                <a:solidFill>
                  <a:prstClr val="black"/>
                </a:solidFill>
                <a:latin typeface="微软雅黑"/>
                <a:ea typeface="微软雅黑"/>
              </a:rPr>
              <a:t>——</a:t>
            </a:r>
            <a:r>
              <a:rPr lang="zh-CN" altLang="en-US" sz="2400" dirty="0">
                <a:solidFill>
                  <a:prstClr val="black"/>
                </a:solidFill>
                <a:latin typeface="微软雅黑"/>
                <a:ea typeface="微软雅黑"/>
              </a:rPr>
              <a:t>安全预测生成</a:t>
            </a:r>
            <a:endParaRPr lang="en-US" altLang="zh-CN" sz="2400" b="1" dirty="0">
              <a:solidFill>
                <a:prstClr val="black"/>
              </a:solidFill>
              <a:latin typeface="微软雅黑"/>
              <a:ea typeface="微软雅黑"/>
            </a:endParaRPr>
          </a:p>
        </p:txBody>
      </p:sp>
      <p:sp>
        <p:nvSpPr>
          <p:cNvPr id="25" name="文本框 7">
            <a:extLst>
              <a:ext uri="{FF2B5EF4-FFF2-40B4-BE49-F238E27FC236}">
                <a16:creationId xmlns:a16="http://schemas.microsoft.com/office/drawing/2014/main" id="{03A89FAB-B763-C345-840A-CC6B37BC0176}"/>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149692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panose="020F0502020204030204"/>
                <a:ea typeface="Microsoft YaHei"/>
              </a:rPr>
              <a:t>04</a:t>
            </a:r>
            <a:endParaRPr kumimoji="0" lang="en-US" altLang="en-US" sz="4000" b="1"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400" normalizeH="0" baseline="0" noProof="0" dirty="0">
                <a:ln>
                  <a:noFill/>
                </a:ln>
                <a:solidFill>
                  <a:prstClr val="white"/>
                </a:solidFill>
                <a:effectLst/>
                <a:uLnTx/>
                <a:uFillTx/>
                <a:latin typeface="Arial" panose="020F0502020204030204"/>
                <a:ea typeface="Microsoft YaHei"/>
              </a:rPr>
              <a:t>安全性证明</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782881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微软雅黑"/>
                <a:ea typeface="微软雅黑"/>
              </a:rPr>
              <a:t>安全性证明</a:t>
            </a:r>
            <a:endParaRPr lang="en-US" altLang="zh-CN" sz="2400" b="1" dirty="0">
              <a:solidFill>
                <a:prstClr val="black"/>
              </a:solidFill>
              <a:latin typeface="微软雅黑"/>
              <a:ea typeface="微软雅黑"/>
            </a:endParaRPr>
          </a:p>
        </p:txBody>
      </p:sp>
      <p:sp>
        <p:nvSpPr>
          <p:cNvPr id="11" name="文本框 10">
            <a:extLst>
              <a:ext uri="{FF2B5EF4-FFF2-40B4-BE49-F238E27FC236}">
                <a16:creationId xmlns:a16="http://schemas.microsoft.com/office/drawing/2014/main" id="{3DB53C06-3A0C-0E43-BC06-7F3FDDF70E1E}"/>
              </a:ext>
            </a:extLst>
          </p:cNvPr>
          <p:cNvSpPr txBox="1"/>
          <p:nvPr/>
        </p:nvSpPr>
        <p:spPr>
          <a:xfrm>
            <a:off x="769620" y="5671679"/>
            <a:ext cx="10488187" cy="646331"/>
          </a:xfrm>
          <a:prstGeom prst="rect">
            <a:avLst/>
          </a:prstGeom>
          <a:noFill/>
        </p:spPr>
        <p:txBody>
          <a:bodyPr wrap="square">
            <a:spAutoFit/>
          </a:bodyPr>
          <a:lstStyle/>
          <a:p>
            <a:r>
              <a:rPr lang="zh-CN" altLang="en-US" dirty="0"/>
              <a:t>﻿Ran Canetti. Universally Composable Security: A New Paradigm for Cryptographic Protocols. In FOCS, pages 136–145. IEEE Computer Society, 2001.</a:t>
            </a:r>
          </a:p>
        </p:txBody>
      </p:sp>
      <p:sp>
        <p:nvSpPr>
          <p:cNvPr id="6" name="文本框 5">
            <a:extLst>
              <a:ext uri="{FF2B5EF4-FFF2-40B4-BE49-F238E27FC236}">
                <a16:creationId xmlns:a16="http://schemas.microsoft.com/office/drawing/2014/main" id="{3A4352F1-D66A-7E40-82F1-4E41F0DD7457}"/>
              </a:ext>
            </a:extLst>
          </p:cNvPr>
          <p:cNvSpPr txBox="1"/>
          <p:nvPr/>
        </p:nvSpPr>
        <p:spPr>
          <a:xfrm>
            <a:off x="606143" y="1730641"/>
            <a:ext cx="5905500" cy="400110"/>
          </a:xfrm>
          <a:prstGeom prst="rect">
            <a:avLst/>
          </a:prstGeom>
          <a:noFill/>
        </p:spPr>
        <p:txBody>
          <a:bodyPr wrap="square" rtlCol="0">
            <a:spAutoFit/>
          </a:bodyPr>
          <a:lstStyle/>
          <a:p>
            <a:r>
              <a:rPr kumimoji="1" lang="zh-CN" altLang="en-US" sz="2000" b="1" dirty="0"/>
              <a:t>假设参与方是</a:t>
            </a:r>
            <a:r>
              <a:rPr kumimoji="1" lang="en" altLang="zh-CN" sz="2000" b="1" dirty="0"/>
              <a:t>﻿</a:t>
            </a:r>
            <a:r>
              <a:rPr kumimoji="1" lang="zh-CN" altLang="en" sz="2000" b="1" dirty="0"/>
              <a:t>半诚实</a:t>
            </a:r>
            <a:endParaRPr kumimoji="1" lang="zh-CN" altLang="en-US" sz="2000" b="1" dirty="0"/>
          </a:p>
        </p:txBody>
      </p:sp>
      <p:sp>
        <p:nvSpPr>
          <p:cNvPr id="12" name="文本框 11">
            <a:extLst>
              <a:ext uri="{FF2B5EF4-FFF2-40B4-BE49-F238E27FC236}">
                <a16:creationId xmlns:a16="http://schemas.microsoft.com/office/drawing/2014/main" id="{88E6C3B1-1334-584A-9FCA-A491E4EE75FB}"/>
              </a:ext>
            </a:extLst>
          </p:cNvPr>
          <p:cNvSpPr txBox="1"/>
          <p:nvPr/>
        </p:nvSpPr>
        <p:spPr>
          <a:xfrm>
            <a:off x="606143" y="2514969"/>
            <a:ext cx="11099112" cy="2308324"/>
          </a:xfrm>
          <a:prstGeom prst="rect">
            <a:avLst/>
          </a:prstGeom>
          <a:noFill/>
        </p:spPr>
        <p:txBody>
          <a:bodyPr wrap="square">
            <a:spAutoFit/>
          </a:bodyPr>
          <a:lstStyle/>
          <a:p>
            <a:r>
              <a:rPr lang="zh-CN" altLang="en-US" b="1" dirty="0"/>
              <a:t>通用可组合框架</a:t>
            </a:r>
            <a:r>
              <a:rPr lang="zh-CN" altLang="en-US" dirty="0"/>
              <a:t>：若某些子协议是安全的，则组合这些子协议构成的新协议或框架也是安全的。</a:t>
            </a:r>
            <a:endParaRPr lang="en-US" altLang="zh-CN" dirty="0"/>
          </a:p>
          <a:p>
            <a:endParaRPr lang="zh-CN" altLang="en-US" dirty="0"/>
          </a:p>
          <a:p>
            <a:r>
              <a:rPr lang="zh-CN" altLang="en-US" b="1" dirty="0"/>
              <a:t>协议安全定义</a:t>
            </a:r>
            <a:r>
              <a:rPr lang="zh-CN" altLang="en-US" dirty="0"/>
              <a:t>：现实执行中的敌手，对应理想执行中的模拟器，若已知任何输入，不存在任何一个环境可以让敌手在计算上区分这两者执行情况，则认为现实执行中的协议可以模拟理想执行中的既定函数功能，即认为该协议是计算安全的。</a:t>
            </a:r>
            <a:endParaRPr lang="en-US" altLang="zh-CN" dirty="0"/>
          </a:p>
          <a:p>
            <a:endParaRPr lang="zh-CN" altLang="en-US" dirty="0"/>
          </a:p>
          <a:p>
            <a:r>
              <a:rPr lang="zh-CN" altLang="en-US" dirty="0"/>
              <a:t>在半可信模型下，本文框架可以保证计算正确性和安全性；在恶意模型下（至多一个服务器被腐蚀），本文框架仅能保证计算安全性，并不能保证恶意敌手具备的行为能力不破坏计算正确性。</a:t>
            </a:r>
          </a:p>
        </p:txBody>
      </p:sp>
      <p:sp>
        <p:nvSpPr>
          <p:cNvPr id="10" name="文本框 7">
            <a:extLst>
              <a:ext uri="{FF2B5EF4-FFF2-40B4-BE49-F238E27FC236}">
                <a16:creationId xmlns:a16="http://schemas.microsoft.com/office/drawing/2014/main" id="{3E9F2295-6D96-4849-956A-6702E708A112}"/>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536695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panose="020F0502020204030204"/>
                <a:ea typeface="Microsoft YaHei"/>
              </a:rPr>
              <a:t>05</a:t>
            </a:r>
            <a:endParaRPr kumimoji="0" lang="en-US" altLang="en-US" sz="4000" b="1"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400" normalizeH="0" baseline="0" noProof="0" dirty="0">
                <a:ln>
                  <a:noFill/>
                </a:ln>
                <a:solidFill>
                  <a:prstClr val="white"/>
                </a:solidFill>
                <a:effectLst/>
                <a:uLnTx/>
                <a:uFillTx/>
                <a:latin typeface="Arial" panose="020F0502020204030204"/>
                <a:ea typeface="Microsoft YaHei"/>
              </a:rPr>
              <a:t>实验部分</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3866049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微软雅黑"/>
                <a:ea typeface="微软雅黑"/>
              </a:rPr>
              <a:t>实验</a:t>
            </a:r>
            <a:endParaRPr lang="en-US" altLang="zh-CN" sz="2400" b="1" dirty="0">
              <a:solidFill>
                <a:prstClr val="black"/>
              </a:solidFill>
              <a:latin typeface="微软雅黑"/>
              <a:ea typeface="微软雅黑"/>
            </a:endParaRPr>
          </a:p>
        </p:txBody>
      </p:sp>
      <p:pic>
        <p:nvPicPr>
          <p:cNvPr id="23" name="图片 22">
            <a:extLst>
              <a:ext uri="{FF2B5EF4-FFF2-40B4-BE49-F238E27FC236}">
                <a16:creationId xmlns:a16="http://schemas.microsoft.com/office/drawing/2014/main" id="{996FCF06-DD62-6449-A29B-7FC87C782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1" name="文本框 44">
            <a:extLst>
              <a:ext uri="{FF2B5EF4-FFF2-40B4-BE49-F238E27FC236}">
                <a16:creationId xmlns:a16="http://schemas.microsoft.com/office/drawing/2014/main" id="{61F37422-3D89-8C47-80F0-80C5E3FD7842}"/>
              </a:ext>
            </a:extLst>
          </p:cNvPr>
          <p:cNvSpPr txBox="1"/>
          <p:nvPr/>
        </p:nvSpPr>
        <p:spPr>
          <a:xfrm>
            <a:off x="226038" y="813713"/>
            <a:ext cx="11282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实验部分</a:t>
            </a:r>
          </a:p>
        </p:txBody>
      </p:sp>
      <p:sp>
        <p:nvSpPr>
          <p:cNvPr id="4" name="文本框 3">
            <a:extLst>
              <a:ext uri="{FF2B5EF4-FFF2-40B4-BE49-F238E27FC236}">
                <a16:creationId xmlns:a16="http://schemas.microsoft.com/office/drawing/2014/main" id="{50D0DEF8-8276-8746-8B60-87F375F3D461}"/>
              </a:ext>
            </a:extLst>
          </p:cNvPr>
          <p:cNvSpPr txBox="1"/>
          <p:nvPr/>
        </p:nvSpPr>
        <p:spPr>
          <a:xfrm>
            <a:off x="372345" y="1275818"/>
            <a:ext cx="11099112" cy="369332"/>
          </a:xfrm>
          <a:prstGeom prst="rect">
            <a:avLst/>
          </a:prstGeom>
          <a:noFill/>
        </p:spPr>
        <p:txBody>
          <a:bodyPr wrap="square" rtlCol="0">
            <a:spAutoFit/>
          </a:bodyPr>
          <a:lstStyle/>
          <a:p>
            <a:r>
              <a:rPr kumimoji="1" lang="zh-CN" altLang="en-US" dirty="0"/>
              <a:t>实验环境：</a:t>
            </a:r>
            <a:r>
              <a:rPr kumimoji="1" lang="en-US" altLang="zh-CN" dirty="0"/>
              <a:t> ﻿ ﻿two AWS t3.xlarge instances (Intel Xeon Platinum 8175M CPU 2.50GHz and 16GB RAM)</a:t>
            </a:r>
            <a:endParaRPr kumimoji="1" lang="zh-CN" altLang="en-US" dirty="0"/>
          </a:p>
        </p:txBody>
      </p:sp>
      <p:sp>
        <p:nvSpPr>
          <p:cNvPr id="25" name="文本框 24">
            <a:extLst>
              <a:ext uri="{FF2B5EF4-FFF2-40B4-BE49-F238E27FC236}">
                <a16:creationId xmlns:a16="http://schemas.microsoft.com/office/drawing/2014/main" id="{ACBEF2D3-C332-934F-9757-1F4C321366B8}"/>
              </a:ext>
            </a:extLst>
          </p:cNvPr>
          <p:cNvSpPr txBox="1"/>
          <p:nvPr/>
        </p:nvSpPr>
        <p:spPr>
          <a:xfrm>
            <a:off x="372345" y="2313263"/>
            <a:ext cx="3780202" cy="646331"/>
          </a:xfrm>
          <a:prstGeom prst="rect">
            <a:avLst/>
          </a:prstGeom>
          <a:noFill/>
        </p:spPr>
        <p:txBody>
          <a:bodyPr wrap="none" rtlCol="0">
            <a:spAutoFit/>
          </a:bodyPr>
          <a:lstStyle/>
          <a:p>
            <a:r>
              <a:rPr kumimoji="1" lang="zh-CN" altLang="en-US" dirty="0"/>
              <a:t>编程语言：</a:t>
            </a:r>
            <a:r>
              <a:rPr kumimoji="1" lang="en-US" altLang="zh-CN" dirty="0"/>
              <a:t>C++</a:t>
            </a:r>
          </a:p>
          <a:p>
            <a:r>
              <a:rPr kumimoji="1" lang="zh-CN" altLang="en-US" dirty="0"/>
              <a:t>库函数：</a:t>
            </a:r>
            <a:r>
              <a:rPr kumimoji="1" lang="en-US" altLang="zh-CN" dirty="0"/>
              <a:t> ﻿</a:t>
            </a:r>
            <a:r>
              <a:rPr kumimoji="1" lang="en-US" altLang="zh-CN" dirty="0" err="1"/>
              <a:t>libOTe</a:t>
            </a:r>
            <a:r>
              <a:rPr kumimoji="1" lang="en-US" altLang="zh-CN" dirty="0"/>
              <a:t> </a:t>
            </a:r>
            <a:r>
              <a:rPr kumimoji="1" lang="en-US" altLang="zh-CN" i="1" dirty="0"/>
              <a:t>[1][2]</a:t>
            </a:r>
            <a:r>
              <a:rPr kumimoji="1" lang="zh-CN" altLang="en-US" dirty="0"/>
              <a:t>（茫然传输）</a:t>
            </a:r>
          </a:p>
        </p:txBody>
      </p:sp>
      <p:sp>
        <p:nvSpPr>
          <p:cNvPr id="9" name="文本框 8">
            <a:extLst>
              <a:ext uri="{FF2B5EF4-FFF2-40B4-BE49-F238E27FC236}">
                <a16:creationId xmlns:a16="http://schemas.microsoft.com/office/drawing/2014/main" id="{CFDA478E-4863-3946-B97E-BD77DA710C91}"/>
              </a:ext>
            </a:extLst>
          </p:cNvPr>
          <p:cNvSpPr txBox="1"/>
          <p:nvPr/>
        </p:nvSpPr>
        <p:spPr>
          <a:xfrm>
            <a:off x="372345" y="3197425"/>
            <a:ext cx="1813317" cy="646331"/>
          </a:xfrm>
          <a:prstGeom prst="rect">
            <a:avLst/>
          </a:prstGeom>
          <a:noFill/>
        </p:spPr>
        <p:txBody>
          <a:bodyPr wrap="none" rtlCol="0">
            <a:spAutoFit/>
          </a:bodyPr>
          <a:lstStyle/>
          <a:p>
            <a:r>
              <a:rPr kumimoji="1" lang="zh-CN" altLang="en-US" dirty="0"/>
              <a:t>树的深度：</a:t>
            </a:r>
            <a:r>
              <a:rPr kumimoji="1" lang="en-US" altLang="zh-CN" dirty="0"/>
              <a:t>3-7</a:t>
            </a:r>
          </a:p>
          <a:p>
            <a:r>
              <a:rPr kumimoji="1" lang="zh-CN" altLang="en-US" dirty="0"/>
              <a:t>特征维度：</a:t>
            </a:r>
            <a:r>
              <a:rPr kumimoji="1" lang="en-US" altLang="zh-CN" dirty="0"/>
              <a:t>9-57</a:t>
            </a:r>
            <a:endParaRPr kumimoji="1" lang="zh-CN" altLang="en-US" dirty="0"/>
          </a:p>
        </p:txBody>
      </p:sp>
      <p:sp>
        <p:nvSpPr>
          <p:cNvPr id="30" name="文本框 29">
            <a:extLst>
              <a:ext uri="{FF2B5EF4-FFF2-40B4-BE49-F238E27FC236}">
                <a16:creationId xmlns:a16="http://schemas.microsoft.com/office/drawing/2014/main" id="{0D2C0992-7B13-C049-AD23-33245172418C}"/>
              </a:ext>
            </a:extLst>
          </p:cNvPr>
          <p:cNvSpPr txBox="1"/>
          <p:nvPr/>
        </p:nvSpPr>
        <p:spPr>
          <a:xfrm>
            <a:off x="1769413" y="4581965"/>
            <a:ext cx="8653174" cy="646331"/>
          </a:xfrm>
          <a:prstGeom prst="rect">
            <a:avLst/>
          </a:prstGeom>
          <a:noFill/>
        </p:spPr>
        <p:txBody>
          <a:bodyPr wrap="square">
            <a:spAutoFit/>
          </a:bodyPr>
          <a:lstStyle/>
          <a:p>
            <a:r>
              <a:rPr lang="zh-CN" altLang="en-US" i="1" dirty="0"/>
              <a:t>﻿</a:t>
            </a:r>
            <a:r>
              <a:rPr lang="en-US" altLang="zh-CN" i="1" dirty="0"/>
              <a:t>[1] </a:t>
            </a:r>
            <a:r>
              <a:rPr lang="zh-CN" altLang="en-US" i="1" dirty="0"/>
              <a:t>P. Rindal, “libOTe: an efficient, portable, and easy to use Oblivious Transfer Library,” https://github.com/osu</a:t>
            </a:r>
            <a:r>
              <a:rPr lang="en-US" altLang="zh-CN" i="1" dirty="0"/>
              <a:t>-</a:t>
            </a:r>
            <a:r>
              <a:rPr lang="zh-CN" altLang="en-US" i="1" dirty="0"/>
              <a:t>crypto/libOTe.</a:t>
            </a:r>
          </a:p>
        </p:txBody>
      </p:sp>
      <p:sp>
        <p:nvSpPr>
          <p:cNvPr id="32" name="文本框 31">
            <a:extLst>
              <a:ext uri="{FF2B5EF4-FFF2-40B4-BE49-F238E27FC236}">
                <a16:creationId xmlns:a16="http://schemas.microsoft.com/office/drawing/2014/main" id="{BEA788EF-75C0-CE48-930D-FC3AEEC8010E}"/>
              </a:ext>
            </a:extLst>
          </p:cNvPr>
          <p:cNvSpPr txBox="1"/>
          <p:nvPr/>
        </p:nvSpPr>
        <p:spPr>
          <a:xfrm>
            <a:off x="1729559" y="5271759"/>
            <a:ext cx="9010677" cy="646331"/>
          </a:xfrm>
          <a:prstGeom prst="rect">
            <a:avLst/>
          </a:prstGeom>
          <a:noFill/>
        </p:spPr>
        <p:txBody>
          <a:bodyPr wrap="square">
            <a:spAutoFit/>
          </a:bodyPr>
          <a:lstStyle/>
          <a:p>
            <a:r>
              <a:rPr lang="zh-CN" altLang="en-US" i="1" dirty="0"/>
              <a:t>﻿</a:t>
            </a:r>
            <a:r>
              <a:rPr lang="en-US" altLang="zh-CN" i="1" dirty="0"/>
              <a:t>[2] </a:t>
            </a:r>
            <a:r>
              <a:rPr lang="zh-CN" altLang="en-US" i="1" dirty="0"/>
              <a:t>V. Kolesnikov, R. Kumaresan, M. Rosulek, and N. Trieu, “Efficient batched oblivious PRF with applications to private set intersection,” in Proc. of ACM CCS, 2016.</a:t>
            </a:r>
          </a:p>
        </p:txBody>
      </p:sp>
      <p:sp>
        <p:nvSpPr>
          <p:cNvPr id="34" name="文本框 33">
            <a:extLst>
              <a:ext uri="{FF2B5EF4-FFF2-40B4-BE49-F238E27FC236}">
                <a16:creationId xmlns:a16="http://schemas.microsoft.com/office/drawing/2014/main" id="{6FE5077A-AFE0-4244-8925-BAE71D62B907}"/>
              </a:ext>
            </a:extLst>
          </p:cNvPr>
          <p:cNvSpPr txBox="1"/>
          <p:nvPr/>
        </p:nvSpPr>
        <p:spPr>
          <a:xfrm>
            <a:off x="1648777" y="1669721"/>
            <a:ext cx="6111432" cy="369332"/>
          </a:xfrm>
          <a:prstGeom prst="rect">
            <a:avLst/>
          </a:prstGeom>
          <a:noFill/>
        </p:spPr>
        <p:txBody>
          <a:bodyPr wrap="square">
            <a:spAutoFit/>
          </a:bodyPr>
          <a:lstStyle/>
          <a:p>
            <a:r>
              <a:rPr lang="zh-CN" altLang="en-US" dirty="0"/>
              <a:t>﻿平均延迟：75</a:t>
            </a:r>
            <a:r>
              <a:rPr lang="en-US" altLang="zh-CN" dirty="0"/>
              <a:t>.</a:t>
            </a:r>
            <a:r>
              <a:rPr lang="zh-CN" altLang="en-US" dirty="0"/>
              <a:t>422ms  带宽： 161 Mbits/s.</a:t>
            </a:r>
          </a:p>
        </p:txBody>
      </p:sp>
      <p:sp>
        <p:nvSpPr>
          <p:cNvPr id="31" name="文本框 30">
            <a:extLst>
              <a:ext uri="{FF2B5EF4-FFF2-40B4-BE49-F238E27FC236}">
                <a16:creationId xmlns:a16="http://schemas.microsoft.com/office/drawing/2014/main" id="{4C055429-EA7A-F54B-BC14-6758DB54888D}"/>
              </a:ext>
            </a:extLst>
          </p:cNvPr>
          <p:cNvSpPr txBox="1"/>
          <p:nvPr/>
        </p:nvSpPr>
        <p:spPr>
          <a:xfrm>
            <a:off x="372346" y="3960549"/>
            <a:ext cx="1338828" cy="369332"/>
          </a:xfrm>
          <a:prstGeom prst="rect">
            <a:avLst/>
          </a:prstGeom>
          <a:noFill/>
        </p:spPr>
        <p:txBody>
          <a:bodyPr wrap="none" rtlCol="0">
            <a:spAutoFit/>
          </a:bodyPr>
          <a:lstStyle/>
          <a:p>
            <a:r>
              <a:rPr kumimoji="1" lang="zh-CN" altLang="en-US" dirty="0"/>
              <a:t>对比文献：</a:t>
            </a:r>
          </a:p>
        </p:txBody>
      </p:sp>
      <p:sp>
        <p:nvSpPr>
          <p:cNvPr id="38" name="文本框 37">
            <a:extLst>
              <a:ext uri="{FF2B5EF4-FFF2-40B4-BE49-F238E27FC236}">
                <a16:creationId xmlns:a16="http://schemas.microsoft.com/office/drawing/2014/main" id="{8084EE56-83A5-F345-B25A-B26EF6295069}"/>
              </a:ext>
            </a:extLst>
          </p:cNvPr>
          <p:cNvSpPr txBox="1"/>
          <p:nvPr/>
        </p:nvSpPr>
        <p:spPr>
          <a:xfrm>
            <a:off x="1729558" y="5925003"/>
            <a:ext cx="9474735" cy="646331"/>
          </a:xfrm>
          <a:prstGeom prst="rect">
            <a:avLst/>
          </a:prstGeom>
          <a:noFill/>
        </p:spPr>
        <p:txBody>
          <a:bodyPr wrap="square">
            <a:spAutoFit/>
          </a:bodyPr>
          <a:lstStyle/>
          <a:p>
            <a:r>
              <a:rPr lang="zh-CN" altLang="en-US" i="1" dirty="0"/>
              <a:t>﻿</a:t>
            </a:r>
            <a:r>
              <a:rPr lang="en-US" altLang="zh-CN" i="1" dirty="0"/>
              <a:t>[3] </a:t>
            </a:r>
            <a:r>
              <a:rPr lang="zh-CN" altLang="en-US" i="1" dirty="0"/>
              <a:t>Y. Zheng, H. Duan, C. Wang, R. Wang, and S. Nepal, “Securely and efficiently outsourcing decision tree inference,” IEEE Trans. Dependable Secure Comput., pp. 1–1, 2020.</a:t>
            </a:r>
          </a:p>
        </p:txBody>
      </p:sp>
      <p:sp>
        <p:nvSpPr>
          <p:cNvPr id="39" name="文本框 38">
            <a:extLst>
              <a:ext uri="{FF2B5EF4-FFF2-40B4-BE49-F238E27FC236}">
                <a16:creationId xmlns:a16="http://schemas.microsoft.com/office/drawing/2014/main" id="{1DE0E3E7-BAA4-A341-B475-7CF85C5601C1}"/>
              </a:ext>
            </a:extLst>
          </p:cNvPr>
          <p:cNvSpPr txBox="1"/>
          <p:nvPr/>
        </p:nvSpPr>
        <p:spPr>
          <a:xfrm>
            <a:off x="1600402" y="3953636"/>
            <a:ext cx="2350323" cy="369332"/>
          </a:xfrm>
          <a:prstGeom prst="rect">
            <a:avLst/>
          </a:prstGeom>
          <a:noFill/>
        </p:spPr>
        <p:txBody>
          <a:bodyPr wrap="none" rtlCol="0">
            <a:spAutoFit/>
          </a:bodyPr>
          <a:lstStyle/>
          <a:p>
            <a:r>
              <a:rPr kumimoji="1" lang="en-US" altLang="zh-CN" b="1" dirty="0"/>
              <a:t>﻿ZDWWN</a:t>
            </a:r>
            <a:r>
              <a:rPr kumimoji="1" lang="en-US" altLang="zh-CN" dirty="0"/>
              <a:t> protocol </a:t>
            </a:r>
            <a:r>
              <a:rPr kumimoji="1" lang="en-US" altLang="zh-CN" i="1" dirty="0"/>
              <a:t>[3]</a:t>
            </a:r>
            <a:endParaRPr kumimoji="1" lang="zh-CN" altLang="en-US" i="1" dirty="0"/>
          </a:p>
        </p:txBody>
      </p:sp>
      <p:sp>
        <p:nvSpPr>
          <p:cNvPr id="18" name="文本框 7">
            <a:extLst>
              <a:ext uri="{FF2B5EF4-FFF2-40B4-BE49-F238E27FC236}">
                <a16:creationId xmlns:a16="http://schemas.microsoft.com/office/drawing/2014/main" id="{2E37195E-4912-6D4F-8EDC-5414A9D123B0}"/>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265005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微软雅黑"/>
                <a:ea typeface="微软雅黑"/>
              </a:rPr>
              <a:t>实验</a:t>
            </a:r>
            <a:endParaRPr lang="en-US" altLang="zh-CN" sz="2400" b="1" dirty="0">
              <a:solidFill>
                <a:prstClr val="black"/>
              </a:solidFill>
              <a:latin typeface="微软雅黑"/>
              <a:ea typeface="微软雅黑"/>
            </a:endParaRPr>
          </a:p>
        </p:txBody>
      </p:sp>
      <p:pic>
        <p:nvPicPr>
          <p:cNvPr id="23" name="图片 22">
            <a:extLst>
              <a:ext uri="{FF2B5EF4-FFF2-40B4-BE49-F238E27FC236}">
                <a16:creationId xmlns:a16="http://schemas.microsoft.com/office/drawing/2014/main" id="{996FCF06-DD62-6449-A29B-7FC87C782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1" name="文本框 44">
            <a:extLst>
              <a:ext uri="{FF2B5EF4-FFF2-40B4-BE49-F238E27FC236}">
                <a16:creationId xmlns:a16="http://schemas.microsoft.com/office/drawing/2014/main" id="{61F37422-3D89-8C47-80F0-80C5E3FD7842}"/>
              </a:ext>
            </a:extLst>
          </p:cNvPr>
          <p:cNvSpPr txBox="1"/>
          <p:nvPr/>
        </p:nvSpPr>
        <p:spPr>
          <a:xfrm>
            <a:off x="226038" y="813713"/>
            <a:ext cx="11282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实验部分</a:t>
            </a:r>
          </a:p>
        </p:txBody>
      </p:sp>
      <p:sp>
        <p:nvSpPr>
          <p:cNvPr id="14" name="文本框 13">
            <a:extLst>
              <a:ext uri="{FF2B5EF4-FFF2-40B4-BE49-F238E27FC236}">
                <a16:creationId xmlns:a16="http://schemas.microsoft.com/office/drawing/2014/main" id="{069E4E98-1998-1148-B306-55FEAAC14901}"/>
              </a:ext>
            </a:extLst>
          </p:cNvPr>
          <p:cNvSpPr txBox="1"/>
          <p:nvPr/>
        </p:nvSpPr>
        <p:spPr>
          <a:xfrm>
            <a:off x="418510" y="1183045"/>
            <a:ext cx="4361834" cy="369332"/>
          </a:xfrm>
          <a:prstGeom prst="rect">
            <a:avLst/>
          </a:prstGeom>
          <a:noFill/>
        </p:spPr>
        <p:txBody>
          <a:bodyPr wrap="square">
            <a:spAutoFit/>
          </a:bodyPr>
          <a:lstStyle/>
          <a:p>
            <a:r>
              <a:rPr lang="en-US" altLang="zh-CN" b="1" dirty="0"/>
              <a:t>﻿Local-side Performance Evaluation</a:t>
            </a:r>
            <a:endParaRPr lang="zh-CN" altLang="en-US" b="1" dirty="0"/>
          </a:p>
        </p:txBody>
      </p:sp>
      <p:pic>
        <p:nvPicPr>
          <p:cNvPr id="8" name="图片 7">
            <a:extLst>
              <a:ext uri="{FF2B5EF4-FFF2-40B4-BE49-F238E27FC236}">
                <a16:creationId xmlns:a16="http://schemas.microsoft.com/office/drawing/2014/main" id="{79513F50-D4EF-4C45-9081-DA8651DD1CAA}"/>
              </a:ext>
            </a:extLst>
          </p:cNvPr>
          <p:cNvPicPr>
            <a:picLocks noChangeAspect="1"/>
          </p:cNvPicPr>
          <p:nvPr/>
        </p:nvPicPr>
        <p:blipFill>
          <a:blip r:embed="rId4"/>
          <a:stretch>
            <a:fillRect/>
          </a:stretch>
        </p:blipFill>
        <p:spPr>
          <a:xfrm>
            <a:off x="7411658" y="1552377"/>
            <a:ext cx="4111387" cy="3502901"/>
          </a:xfrm>
          <a:prstGeom prst="rect">
            <a:avLst/>
          </a:prstGeom>
        </p:spPr>
      </p:pic>
      <p:pic>
        <p:nvPicPr>
          <p:cNvPr id="10" name="图片 9">
            <a:extLst>
              <a:ext uri="{FF2B5EF4-FFF2-40B4-BE49-F238E27FC236}">
                <a16:creationId xmlns:a16="http://schemas.microsoft.com/office/drawing/2014/main" id="{784634F1-24A6-4E4C-9EDC-A58521D23226}"/>
              </a:ext>
            </a:extLst>
          </p:cNvPr>
          <p:cNvPicPr>
            <a:picLocks noChangeAspect="1"/>
          </p:cNvPicPr>
          <p:nvPr/>
        </p:nvPicPr>
        <p:blipFill>
          <a:blip r:embed="rId5"/>
          <a:stretch>
            <a:fillRect/>
          </a:stretch>
        </p:blipFill>
        <p:spPr>
          <a:xfrm>
            <a:off x="610981" y="1543911"/>
            <a:ext cx="4361835" cy="3780852"/>
          </a:xfrm>
          <a:prstGeom prst="rect">
            <a:avLst/>
          </a:prstGeom>
        </p:spPr>
      </p:pic>
      <p:sp>
        <p:nvSpPr>
          <p:cNvPr id="12" name="文本框 11">
            <a:extLst>
              <a:ext uri="{FF2B5EF4-FFF2-40B4-BE49-F238E27FC236}">
                <a16:creationId xmlns:a16="http://schemas.microsoft.com/office/drawing/2014/main" id="{393EC31E-A6FD-FB4F-87CF-CBD23E890291}"/>
              </a:ext>
            </a:extLst>
          </p:cNvPr>
          <p:cNvSpPr txBox="1"/>
          <p:nvPr/>
        </p:nvSpPr>
        <p:spPr>
          <a:xfrm>
            <a:off x="0" y="5468133"/>
            <a:ext cx="6856986" cy="923330"/>
          </a:xfrm>
          <a:prstGeom prst="rect">
            <a:avLst/>
          </a:prstGeom>
          <a:noFill/>
        </p:spPr>
        <p:txBody>
          <a:bodyPr wrap="square">
            <a:spAutoFit/>
          </a:bodyPr>
          <a:lstStyle/>
          <a:p>
            <a:pPr algn="l"/>
            <a:r>
              <a:rPr lang="zh-CN" altLang="en-US" b="0" i="0" dirty="0">
                <a:solidFill>
                  <a:srgbClr val="121212"/>
                </a:solidFill>
                <a:effectLst/>
                <a:latin typeface="-apple-system"/>
              </a:rPr>
              <a:t>测试了不同深度的决策树：</a:t>
            </a:r>
          </a:p>
          <a:p>
            <a:pPr algn="l"/>
            <a:r>
              <a:rPr lang="zh-CN" altLang="en-US" b="0" i="0" dirty="0">
                <a:solidFill>
                  <a:srgbClr val="121212"/>
                </a:solidFill>
                <a:effectLst/>
                <a:latin typeface="-apple-system"/>
              </a:rPr>
              <a:t>通信开销：</a:t>
            </a:r>
            <a:r>
              <a:rPr lang="en-US" altLang="zh-CN" b="0" i="0" dirty="0">
                <a:solidFill>
                  <a:srgbClr val="121212"/>
                </a:solidFill>
                <a:effectLst/>
                <a:latin typeface="-apple-system"/>
              </a:rPr>
              <a:t>0.0003MB</a:t>
            </a:r>
            <a:r>
              <a:rPr lang="en-US" altLang="zh-CN" dirty="0">
                <a:solidFill>
                  <a:srgbClr val="121212"/>
                </a:solidFill>
                <a:latin typeface="-apple-system"/>
              </a:rPr>
              <a:t>—</a:t>
            </a:r>
            <a:r>
              <a:rPr lang="en-US" altLang="zh-CN" b="0" i="0" dirty="0">
                <a:solidFill>
                  <a:srgbClr val="121212"/>
                </a:solidFill>
                <a:effectLst/>
                <a:latin typeface="-apple-system"/>
              </a:rPr>
              <a:t>6MB</a:t>
            </a:r>
            <a:r>
              <a:rPr lang="en-US" altLang="zh-CN" dirty="0">
                <a:solidFill>
                  <a:srgbClr val="121212"/>
                </a:solidFill>
                <a:latin typeface="-apple-system"/>
              </a:rPr>
              <a:t>,</a:t>
            </a:r>
            <a:r>
              <a:rPr lang="en-US" altLang="zh-CN" b="0" i="0" dirty="0">
                <a:solidFill>
                  <a:srgbClr val="121212"/>
                </a:solidFill>
                <a:effectLst/>
                <a:latin typeface="-apple-system"/>
              </a:rPr>
              <a:t>ZWDDN</a:t>
            </a:r>
            <a:r>
              <a:rPr lang="zh-CN" altLang="en-US" b="0" i="0" dirty="0">
                <a:solidFill>
                  <a:srgbClr val="121212"/>
                </a:solidFill>
                <a:effectLst/>
                <a:latin typeface="-apple-system"/>
              </a:rPr>
              <a:t>协议则是</a:t>
            </a:r>
            <a:r>
              <a:rPr lang="en-US" altLang="zh-CN" b="0" i="0" dirty="0">
                <a:solidFill>
                  <a:srgbClr val="121212"/>
                </a:solidFill>
                <a:effectLst/>
                <a:latin typeface="-apple-system"/>
              </a:rPr>
              <a:t>0.0016MB—118MB</a:t>
            </a:r>
          </a:p>
          <a:p>
            <a:pPr algn="l"/>
            <a:r>
              <a:rPr lang="zh-CN" altLang="en-US" b="0" i="0" dirty="0">
                <a:solidFill>
                  <a:srgbClr val="121212"/>
                </a:solidFill>
                <a:effectLst/>
                <a:latin typeface="-apple-system"/>
              </a:rPr>
              <a:t>运行时间：</a:t>
            </a:r>
            <a:r>
              <a:rPr lang="en-US" altLang="zh-CN" b="0" i="0" dirty="0">
                <a:solidFill>
                  <a:srgbClr val="121212"/>
                </a:solidFill>
                <a:effectLst/>
                <a:latin typeface="-apple-system"/>
              </a:rPr>
              <a:t>0.01ms</a:t>
            </a:r>
            <a:r>
              <a:rPr lang="en-US" altLang="zh-CN" dirty="0">
                <a:solidFill>
                  <a:srgbClr val="121212"/>
                </a:solidFill>
                <a:latin typeface="-apple-system"/>
              </a:rPr>
              <a:t>—</a:t>
            </a:r>
            <a:r>
              <a:rPr lang="en-US" altLang="zh-CN" b="0" i="0" dirty="0">
                <a:solidFill>
                  <a:srgbClr val="121212"/>
                </a:solidFill>
                <a:effectLst/>
                <a:latin typeface="-apple-system"/>
              </a:rPr>
              <a:t>33.842ms,ZWDDN</a:t>
            </a:r>
            <a:r>
              <a:rPr lang="zh-CN" altLang="en-US" b="0" i="0" dirty="0">
                <a:solidFill>
                  <a:srgbClr val="121212"/>
                </a:solidFill>
                <a:effectLst/>
                <a:latin typeface="-apple-system"/>
              </a:rPr>
              <a:t>协议则是</a:t>
            </a:r>
            <a:r>
              <a:rPr lang="en-US" altLang="zh-CN" b="0" i="0" dirty="0">
                <a:solidFill>
                  <a:srgbClr val="121212"/>
                </a:solidFill>
                <a:effectLst/>
                <a:latin typeface="-apple-system"/>
              </a:rPr>
              <a:t>0.013ms</a:t>
            </a:r>
            <a:r>
              <a:rPr lang="en-US" altLang="zh-CN" dirty="0">
                <a:solidFill>
                  <a:srgbClr val="121212"/>
                </a:solidFill>
                <a:latin typeface="-apple-system"/>
              </a:rPr>
              <a:t>—</a:t>
            </a:r>
            <a:r>
              <a:rPr lang="en-US" altLang="zh-CN" b="0" i="0" dirty="0">
                <a:solidFill>
                  <a:srgbClr val="121212"/>
                </a:solidFill>
                <a:effectLst/>
                <a:latin typeface="-apple-system"/>
              </a:rPr>
              <a:t>619.723ms</a:t>
            </a:r>
          </a:p>
        </p:txBody>
      </p:sp>
      <p:sp>
        <p:nvSpPr>
          <p:cNvPr id="15" name="文本框 14">
            <a:extLst>
              <a:ext uri="{FF2B5EF4-FFF2-40B4-BE49-F238E27FC236}">
                <a16:creationId xmlns:a16="http://schemas.microsoft.com/office/drawing/2014/main" id="{F554093A-9F68-DB49-81A4-01E035E23D6C}"/>
              </a:ext>
            </a:extLst>
          </p:cNvPr>
          <p:cNvSpPr txBox="1"/>
          <p:nvPr/>
        </p:nvSpPr>
        <p:spPr>
          <a:xfrm>
            <a:off x="7058985" y="5148568"/>
            <a:ext cx="5133015" cy="1477328"/>
          </a:xfrm>
          <a:prstGeom prst="rect">
            <a:avLst/>
          </a:prstGeom>
          <a:noFill/>
        </p:spPr>
        <p:txBody>
          <a:bodyPr wrap="square">
            <a:spAutoFit/>
          </a:bodyPr>
          <a:lstStyle/>
          <a:p>
            <a:pPr algn="l"/>
            <a:r>
              <a:rPr lang="zh-CN" altLang="en-US" b="1" i="0" dirty="0">
                <a:solidFill>
                  <a:srgbClr val="121212"/>
                </a:solidFill>
                <a:effectLst/>
                <a:latin typeface="-apple-system"/>
              </a:rPr>
              <a:t>综合来看</a:t>
            </a:r>
          </a:p>
          <a:p>
            <a:pPr algn="l"/>
            <a:r>
              <a:rPr lang="zh-CN" altLang="en-US" b="0" i="0" dirty="0">
                <a:solidFill>
                  <a:srgbClr val="121212"/>
                </a:solidFill>
                <a:effectLst/>
                <a:latin typeface="-apple-system"/>
              </a:rPr>
              <a:t>通信：改进后的协议比</a:t>
            </a:r>
            <a:r>
              <a:rPr lang="en-US" altLang="zh-CN" b="0" i="0" dirty="0">
                <a:solidFill>
                  <a:srgbClr val="121212"/>
                </a:solidFill>
                <a:effectLst/>
                <a:latin typeface="-apple-system"/>
              </a:rPr>
              <a:t>ZDWWN</a:t>
            </a:r>
            <a:r>
              <a:rPr lang="zh-CN" altLang="en-US" b="0" i="0" dirty="0">
                <a:solidFill>
                  <a:srgbClr val="121212"/>
                </a:solidFill>
                <a:effectLst/>
                <a:latin typeface="-apple-system"/>
              </a:rPr>
              <a:t>协议最高提升</a:t>
            </a:r>
            <a:r>
              <a:rPr lang="en-US" altLang="zh-CN" b="0" i="0" dirty="0">
                <a:solidFill>
                  <a:srgbClr val="121212"/>
                </a:solidFill>
                <a:effectLst/>
                <a:latin typeface="-apple-system"/>
              </a:rPr>
              <a:t>19 × </a:t>
            </a:r>
            <a:endParaRPr lang="en-US" altLang="zh-CN" dirty="0">
              <a:solidFill>
                <a:srgbClr val="121212"/>
              </a:solidFill>
              <a:latin typeface="-apple-system"/>
            </a:endParaRPr>
          </a:p>
          <a:p>
            <a:pPr algn="l"/>
            <a:r>
              <a:rPr lang="zh-CN" altLang="en-US" b="0" i="0" dirty="0">
                <a:solidFill>
                  <a:srgbClr val="121212"/>
                </a:solidFill>
                <a:effectLst/>
                <a:latin typeface="-apple-system"/>
              </a:rPr>
              <a:t>（平均</a:t>
            </a:r>
            <a:r>
              <a:rPr lang="en-US" altLang="zh-CN" b="0" i="0" dirty="0">
                <a:solidFill>
                  <a:srgbClr val="121212"/>
                </a:solidFill>
                <a:effectLst/>
                <a:latin typeface="-apple-system"/>
              </a:rPr>
              <a:t>7×</a:t>
            </a:r>
            <a:r>
              <a:rPr lang="zh-CN" altLang="en-US" b="0" i="0" dirty="0">
                <a:solidFill>
                  <a:srgbClr val="121212"/>
                </a:solidFill>
                <a:effectLst/>
                <a:latin typeface="-apple-system"/>
              </a:rPr>
              <a:t>）</a:t>
            </a:r>
          </a:p>
          <a:p>
            <a:pPr algn="l"/>
            <a:r>
              <a:rPr lang="zh-CN" altLang="en-US" b="0" i="0" dirty="0">
                <a:solidFill>
                  <a:srgbClr val="121212"/>
                </a:solidFill>
                <a:effectLst/>
                <a:latin typeface="-apple-system"/>
              </a:rPr>
              <a:t>计算：改进后的协议比</a:t>
            </a:r>
            <a:r>
              <a:rPr lang="en-US" altLang="zh-CN" b="0" i="0" dirty="0">
                <a:solidFill>
                  <a:srgbClr val="121212"/>
                </a:solidFill>
                <a:effectLst/>
                <a:latin typeface="-apple-system"/>
              </a:rPr>
              <a:t>ZDWWN</a:t>
            </a:r>
            <a:r>
              <a:rPr lang="zh-CN" altLang="en-US" b="0" i="0" dirty="0">
                <a:solidFill>
                  <a:srgbClr val="121212"/>
                </a:solidFill>
                <a:effectLst/>
                <a:latin typeface="-apple-system"/>
              </a:rPr>
              <a:t>协议最高提升</a:t>
            </a:r>
            <a:r>
              <a:rPr lang="en-US" altLang="zh-CN" b="0" i="0" dirty="0">
                <a:solidFill>
                  <a:srgbClr val="121212"/>
                </a:solidFill>
                <a:effectLst/>
                <a:latin typeface="-apple-system"/>
              </a:rPr>
              <a:t>18 × </a:t>
            </a:r>
            <a:endParaRPr lang="en-US" altLang="zh-CN" dirty="0">
              <a:solidFill>
                <a:srgbClr val="121212"/>
              </a:solidFill>
              <a:latin typeface="-apple-system"/>
            </a:endParaRPr>
          </a:p>
          <a:p>
            <a:pPr algn="l"/>
            <a:r>
              <a:rPr lang="zh-CN" altLang="en-US" b="0" i="0" dirty="0">
                <a:solidFill>
                  <a:srgbClr val="121212"/>
                </a:solidFill>
                <a:effectLst/>
                <a:latin typeface="-apple-system"/>
              </a:rPr>
              <a:t>（平均</a:t>
            </a:r>
            <a:r>
              <a:rPr lang="en-US" altLang="zh-CN" b="0" i="0" dirty="0">
                <a:solidFill>
                  <a:srgbClr val="121212"/>
                </a:solidFill>
                <a:effectLst/>
                <a:latin typeface="-apple-system"/>
              </a:rPr>
              <a:t>5×</a:t>
            </a:r>
            <a:r>
              <a:rPr lang="zh-CN" altLang="en-US" b="0" i="0" dirty="0">
                <a:solidFill>
                  <a:srgbClr val="121212"/>
                </a:solidFill>
                <a:effectLst/>
                <a:latin typeface="-apple-system"/>
              </a:rPr>
              <a:t>）</a:t>
            </a:r>
          </a:p>
        </p:txBody>
      </p:sp>
      <p:sp>
        <p:nvSpPr>
          <p:cNvPr id="18" name="文本框 17">
            <a:extLst>
              <a:ext uri="{FF2B5EF4-FFF2-40B4-BE49-F238E27FC236}">
                <a16:creationId xmlns:a16="http://schemas.microsoft.com/office/drawing/2014/main" id="{E82FF113-FA28-B447-AB8B-2613C5E73EE0}"/>
              </a:ext>
            </a:extLst>
          </p:cNvPr>
          <p:cNvSpPr txBox="1"/>
          <p:nvPr/>
        </p:nvSpPr>
        <p:spPr>
          <a:xfrm>
            <a:off x="5416666" y="959609"/>
            <a:ext cx="5293244" cy="369332"/>
          </a:xfrm>
          <a:prstGeom prst="rect">
            <a:avLst/>
          </a:prstGeom>
          <a:noFill/>
        </p:spPr>
        <p:txBody>
          <a:bodyPr wrap="square">
            <a:spAutoFit/>
          </a:bodyPr>
          <a:lstStyle/>
          <a:p>
            <a:r>
              <a:rPr lang="zh-CN" altLang="en-US" b="0" i="0" dirty="0">
                <a:solidFill>
                  <a:srgbClr val="121212"/>
                </a:solidFill>
                <a:effectLst/>
                <a:latin typeface="-apple-system"/>
              </a:rPr>
              <a:t>索引向量 </a:t>
            </a:r>
            <a:r>
              <a:rPr lang="en-US" altLang="zh-CN" b="0" i="0" dirty="0">
                <a:solidFill>
                  <a:srgbClr val="121212"/>
                </a:solidFill>
                <a:effectLst/>
                <a:latin typeface="-apple-system"/>
              </a:rPr>
              <a:t>O(J) </a:t>
            </a:r>
            <a:r>
              <a:rPr lang="zh-CN" altLang="en-US" b="0" i="0" dirty="0">
                <a:solidFill>
                  <a:srgbClr val="121212"/>
                </a:solidFill>
                <a:effectLst/>
                <a:latin typeface="-apple-system"/>
              </a:rPr>
              <a:t>对比</a:t>
            </a:r>
            <a:r>
              <a:rPr lang="en-US" altLang="zh-CN" b="0" i="0" dirty="0">
                <a:solidFill>
                  <a:srgbClr val="121212"/>
                </a:solidFill>
                <a:effectLst/>
                <a:latin typeface="-apple-system"/>
              </a:rPr>
              <a:t>ZDWWN</a:t>
            </a:r>
            <a:r>
              <a:rPr lang="zh-CN" altLang="en-US" b="0" i="0" dirty="0">
                <a:solidFill>
                  <a:srgbClr val="121212"/>
                </a:solidFill>
                <a:effectLst/>
                <a:latin typeface="-apple-system"/>
              </a:rPr>
              <a:t>协议里的辅助矩阵 </a:t>
            </a:r>
            <a:r>
              <a:rPr lang="en-US" altLang="zh-CN" b="0" i="0" dirty="0">
                <a:solidFill>
                  <a:srgbClr val="121212"/>
                </a:solidFill>
                <a:effectLst/>
                <a:latin typeface="-apple-system"/>
              </a:rPr>
              <a:t>O(J⋅I) </a:t>
            </a:r>
            <a:r>
              <a:rPr lang="zh-CN" altLang="en-US" b="0" i="0" dirty="0">
                <a:solidFill>
                  <a:srgbClr val="121212"/>
                </a:solidFill>
                <a:effectLst/>
                <a:latin typeface="-apple-system"/>
              </a:rPr>
              <a:t>。</a:t>
            </a:r>
            <a:endParaRPr lang="zh-CN" altLang="en-US" dirty="0"/>
          </a:p>
        </p:txBody>
      </p:sp>
      <p:sp>
        <p:nvSpPr>
          <p:cNvPr id="20" name="文本框 7">
            <a:extLst>
              <a:ext uri="{FF2B5EF4-FFF2-40B4-BE49-F238E27FC236}">
                <a16:creationId xmlns:a16="http://schemas.microsoft.com/office/drawing/2014/main" id="{F2FA6681-BBD5-0B41-86FF-454C342C9880}"/>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015464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微软雅黑"/>
                <a:ea typeface="微软雅黑"/>
              </a:rPr>
              <a:t>实验</a:t>
            </a:r>
            <a:endParaRPr lang="en-US" altLang="zh-CN" sz="2400" b="1" dirty="0">
              <a:solidFill>
                <a:prstClr val="black"/>
              </a:solidFill>
              <a:latin typeface="微软雅黑"/>
              <a:ea typeface="微软雅黑"/>
            </a:endParaRPr>
          </a:p>
        </p:txBody>
      </p:sp>
      <p:pic>
        <p:nvPicPr>
          <p:cNvPr id="23" name="图片 22">
            <a:extLst>
              <a:ext uri="{FF2B5EF4-FFF2-40B4-BE49-F238E27FC236}">
                <a16:creationId xmlns:a16="http://schemas.microsoft.com/office/drawing/2014/main" id="{996FCF06-DD62-6449-A29B-7FC87C782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1" name="文本框 44">
            <a:extLst>
              <a:ext uri="{FF2B5EF4-FFF2-40B4-BE49-F238E27FC236}">
                <a16:creationId xmlns:a16="http://schemas.microsoft.com/office/drawing/2014/main" id="{61F37422-3D89-8C47-80F0-80C5E3FD7842}"/>
              </a:ext>
            </a:extLst>
          </p:cNvPr>
          <p:cNvSpPr txBox="1"/>
          <p:nvPr/>
        </p:nvSpPr>
        <p:spPr>
          <a:xfrm>
            <a:off x="226038" y="813713"/>
            <a:ext cx="11282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实验部分</a:t>
            </a:r>
          </a:p>
        </p:txBody>
      </p:sp>
      <p:sp>
        <p:nvSpPr>
          <p:cNvPr id="14" name="文本框 13">
            <a:extLst>
              <a:ext uri="{FF2B5EF4-FFF2-40B4-BE49-F238E27FC236}">
                <a16:creationId xmlns:a16="http://schemas.microsoft.com/office/drawing/2014/main" id="{069E4E98-1998-1148-B306-55FEAAC14901}"/>
              </a:ext>
            </a:extLst>
          </p:cNvPr>
          <p:cNvSpPr txBox="1"/>
          <p:nvPr/>
        </p:nvSpPr>
        <p:spPr>
          <a:xfrm>
            <a:off x="418510" y="1183045"/>
            <a:ext cx="4361834" cy="369332"/>
          </a:xfrm>
          <a:prstGeom prst="rect">
            <a:avLst/>
          </a:prstGeom>
          <a:noFill/>
        </p:spPr>
        <p:txBody>
          <a:bodyPr wrap="square">
            <a:spAutoFit/>
          </a:bodyPr>
          <a:lstStyle/>
          <a:p>
            <a:r>
              <a:rPr lang="en-US" altLang="zh-CN" b="1" dirty="0"/>
              <a:t>﻿Local-side Performance Evaluation</a:t>
            </a:r>
            <a:endParaRPr lang="zh-CN" altLang="en-US" b="1" dirty="0"/>
          </a:p>
        </p:txBody>
      </p:sp>
      <p:pic>
        <p:nvPicPr>
          <p:cNvPr id="2" name="图片 1">
            <a:extLst>
              <a:ext uri="{FF2B5EF4-FFF2-40B4-BE49-F238E27FC236}">
                <a16:creationId xmlns:a16="http://schemas.microsoft.com/office/drawing/2014/main" id="{9CA37662-5024-6548-B854-C522B7EFAE08}"/>
              </a:ext>
            </a:extLst>
          </p:cNvPr>
          <p:cNvPicPr>
            <a:picLocks noChangeAspect="1"/>
          </p:cNvPicPr>
          <p:nvPr/>
        </p:nvPicPr>
        <p:blipFill>
          <a:blip r:embed="rId4"/>
          <a:stretch>
            <a:fillRect/>
          </a:stretch>
        </p:blipFill>
        <p:spPr>
          <a:xfrm>
            <a:off x="2381357" y="1808085"/>
            <a:ext cx="5973973" cy="2882469"/>
          </a:xfrm>
          <a:prstGeom prst="rect">
            <a:avLst/>
          </a:prstGeom>
        </p:spPr>
      </p:pic>
      <p:sp>
        <p:nvSpPr>
          <p:cNvPr id="11" name="文本框 10">
            <a:extLst>
              <a:ext uri="{FF2B5EF4-FFF2-40B4-BE49-F238E27FC236}">
                <a16:creationId xmlns:a16="http://schemas.microsoft.com/office/drawing/2014/main" id="{CFA5CA06-A79C-0A49-A7CC-99442B879E0D}"/>
              </a:ext>
            </a:extLst>
          </p:cNvPr>
          <p:cNvSpPr txBox="1"/>
          <p:nvPr/>
        </p:nvSpPr>
        <p:spPr>
          <a:xfrm>
            <a:off x="2123069" y="4890920"/>
            <a:ext cx="4483471" cy="369332"/>
          </a:xfrm>
          <a:prstGeom prst="rect">
            <a:avLst/>
          </a:prstGeom>
          <a:noFill/>
        </p:spPr>
        <p:txBody>
          <a:bodyPr wrap="square">
            <a:spAutoFit/>
          </a:bodyPr>
          <a:lstStyle/>
          <a:p>
            <a:r>
              <a:rPr lang="zh-CN" altLang="en-US" b="0" i="0" dirty="0">
                <a:solidFill>
                  <a:srgbClr val="121212"/>
                </a:solidFill>
                <a:effectLst/>
                <a:latin typeface="-apple-system"/>
              </a:rPr>
              <a:t>输入的维度越小，通信和计算开销就越小。</a:t>
            </a:r>
            <a:endParaRPr lang="zh-CN" altLang="en-US" dirty="0"/>
          </a:p>
        </p:txBody>
      </p:sp>
      <p:sp>
        <p:nvSpPr>
          <p:cNvPr id="5" name="矩形 4">
            <a:extLst>
              <a:ext uri="{FF2B5EF4-FFF2-40B4-BE49-F238E27FC236}">
                <a16:creationId xmlns:a16="http://schemas.microsoft.com/office/drawing/2014/main" id="{CB4FE539-F16C-9545-91A2-54758D34C8BE}"/>
              </a:ext>
            </a:extLst>
          </p:cNvPr>
          <p:cNvSpPr/>
          <p:nvPr/>
        </p:nvSpPr>
        <p:spPr>
          <a:xfrm>
            <a:off x="3017412" y="3600450"/>
            <a:ext cx="4320648" cy="32004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3280DDB6-49D2-5048-92FA-33A2B219F875}"/>
              </a:ext>
            </a:extLst>
          </p:cNvPr>
          <p:cNvSpPr txBox="1"/>
          <p:nvPr/>
        </p:nvSpPr>
        <p:spPr>
          <a:xfrm>
            <a:off x="2123069" y="5298639"/>
            <a:ext cx="4211409" cy="369332"/>
          </a:xfrm>
          <a:prstGeom prst="rect">
            <a:avLst/>
          </a:prstGeom>
          <a:noFill/>
        </p:spPr>
        <p:txBody>
          <a:bodyPr wrap="none" rtlCol="0">
            <a:spAutoFit/>
          </a:bodyPr>
          <a:lstStyle/>
          <a:p>
            <a:r>
              <a:rPr kumimoji="1" lang="zh-CN" altLang="en-US" dirty="0"/>
              <a:t>两个方案中，</a:t>
            </a:r>
            <a:r>
              <a:rPr kumimoji="1" lang="en-US" altLang="zh-CN" dirty="0"/>
              <a:t>Client</a:t>
            </a:r>
            <a:r>
              <a:rPr kumimoji="1" lang="zh-CN" altLang="en-US" dirty="0"/>
              <a:t>执行表现是一样的。</a:t>
            </a:r>
          </a:p>
        </p:txBody>
      </p:sp>
      <p:sp>
        <p:nvSpPr>
          <p:cNvPr id="13" name="文本框 7">
            <a:extLst>
              <a:ext uri="{FF2B5EF4-FFF2-40B4-BE49-F238E27FC236}">
                <a16:creationId xmlns:a16="http://schemas.microsoft.com/office/drawing/2014/main" id="{CF36D693-78A8-C04C-B5C3-EF5D2E4524A7}"/>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2546372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2" name="文本框 1">
            <a:extLst>
              <a:ext uri="{FF2B5EF4-FFF2-40B4-BE49-F238E27FC236}">
                <a16:creationId xmlns:a16="http://schemas.microsoft.com/office/drawing/2014/main" id="{82AC4E28-DD2D-4AD4-A74B-05F1487A054E}"/>
              </a:ext>
            </a:extLst>
          </p:cNvPr>
          <p:cNvSpPr txBox="1"/>
          <p:nvPr/>
        </p:nvSpPr>
        <p:spPr>
          <a:xfrm>
            <a:off x="367293" y="1033565"/>
            <a:ext cx="11457409" cy="400110"/>
          </a:xfrm>
          <a:prstGeom prst="rect">
            <a:avLst/>
          </a:prstGeom>
          <a:noFill/>
        </p:spPr>
        <p:txBody>
          <a:bodyPr wrap="square" rtlCol="0">
            <a:spAutoFit/>
          </a:bodyPr>
          <a:lstStyle/>
          <a:p>
            <a:r>
              <a:rPr lang="zh-CN" altLang="en-US" sz="2000" dirty="0">
                <a:latin typeface="-apple-system"/>
                <a:ea typeface="微软雅黑" panose="020B0503020204020204" pitchFamily="34" charset="-122"/>
              </a:rPr>
              <a:t>本文是在</a:t>
            </a:r>
            <a:r>
              <a:rPr lang="en-US" altLang="zh-CN" sz="2000" dirty="0">
                <a:latin typeface="-apple-system"/>
                <a:ea typeface="微软雅黑" panose="020B0503020204020204" pitchFamily="34" charset="-122"/>
              </a:rPr>
              <a:t> </a:t>
            </a:r>
            <a:r>
              <a:rPr lang="zh-CN" altLang="en-US" sz="2000" dirty="0">
                <a:latin typeface="-apple-system"/>
                <a:ea typeface="微软雅黑" panose="020B0503020204020204" pitchFamily="34" charset="-122"/>
              </a:rPr>
              <a:t> </a:t>
            </a:r>
            <a:r>
              <a:rPr lang="en-US" altLang="zh-CN" sz="2000" dirty="0">
                <a:latin typeface="-apple-system"/>
                <a:ea typeface="微软雅黑" panose="020B0503020204020204" pitchFamily="34" charset="-122"/>
              </a:rPr>
              <a:t>“Securely</a:t>
            </a:r>
            <a:r>
              <a:rPr lang="zh-CN" altLang="en-US" sz="2000" dirty="0">
                <a:latin typeface="-apple-system"/>
                <a:ea typeface="微软雅黑" panose="020B0503020204020204" pitchFamily="34" charset="-122"/>
              </a:rPr>
              <a:t> </a:t>
            </a:r>
            <a:r>
              <a:rPr lang="en-US" altLang="zh-CN" sz="2000" dirty="0">
                <a:latin typeface="-apple-system"/>
                <a:ea typeface="微软雅黑" panose="020B0503020204020204" pitchFamily="34" charset="-122"/>
              </a:rPr>
              <a:t>and efficiently outsourcing decision tree inference,”﻿[1]</a:t>
            </a:r>
            <a:r>
              <a:rPr lang="zh-CN" altLang="en-US" sz="2000" dirty="0">
                <a:latin typeface="-apple-system"/>
                <a:ea typeface="微软雅黑" panose="020B0503020204020204" pitchFamily="34" charset="-122"/>
              </a:rPr>
              <a:t> 基础上进行了算法</a:t>
            </a:r>
            <a:r>
              <a:rPr lang="en-US" altLang="zh-CN" sz="2000" dirty="0">
                <a:latin typeface="-apple-system"/>
                <a:ea typeface="微软雅黑" panose="020B0503020204020204" pitchFamily="34" charset="-122"/>
              </a:rPr>
              <a:t>/</a:t>
            </a:r>
            <a:r>
              <a:rPr lang="zh-CN" altLang="en-US" sz="2000" dirty="0">
                <a:latin typeface="-apple-system"/>
                <a:ea typeface="微软雅黑" panose="020B0503020204020204" pitchFamily="34" charset="-122"/>
              </a:rPr>
              <a:t>协议的改进</a:t>
            </a:r>
            <a:endParaRPr lang="en-US" altLang="zh-CN" sz="2000" dirty="0">
              <a:latin typeface="微软雅黑" panose="020B0503020204020204" pitchFamily="34" charset="-122"/>
              <a:ea typeface="微软雅黑" panose="020B0503020204020204" pitchFamily="34" charset="-122"/>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微软雅黑"/>
                <a:ea typeface="微软雅黑"/>
              </a:rPr>
              <a:t>背景介绍</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决策树隐私保护算法</a:t>
            </a:r>
            <a:endParaRPr lang="en-US" altLang="zh-CN" sz="2400" b="1" dirty="0">
              <a:solidFill>
                <a:prstClr val="black"/>
              </a:solidFill>
              <a:latin typeface="微软雅黑"/>
              <a:ea typeface="微软雅黑"/>
            </a:endParaRPr>
          </a:p>
        </p:txBody>
      </p:sp>
      <p:sp>
        <p:nvSpPr>
          <p:cNvPr id="3" name="文本框 2">
            <a:extLst>
              <a:ext uri="{FF2B5EF4-FFF2-40B4-BE49-F238E27FC236}">
                <a16:creationId xmlns:a16="http://schemas.microsoft.com/office/drawing/2014/main" id="{5A29B8EA-3315-9444-BDB2-27CBC2D12A8F}"/>
              </a:ext>
            </a:extLst>
          </p:cNvPr>
          <p:cNvSpPr txBox="1"/>
          <p:nvPr/>
        </p:nvSpPr>
        <p:spPr>
          <a:xfrm>
            <a:off x="367293" y="2801215"/>
            <a:ext cx="11282443" cy="707886"/>
          </a:xfrm>
          <a:prstGeom prst="rect">
            <a:avLst/>
          </a:prstGeom>
          <a:noFill/>
        </p:spPr>
        <p:txBody>
          <a:bodyPr wrap="square" rtlCol="0">
            <a:spAutoFit/>
          </a:bodyPr>
          <a:lstStyle/>
          <a:p>
            <a:r>
              <a:rPr lang="zh-CN" altLang="en-US" sz="2000" dirty="0">
                <a:latin typeface="-apple-system"/>
                <a:ea typeface="微软雅黑" panose="020B0503020204020204" pitchFamily="34" charset="-122"/>
              </a:rPr>
              <a:t>主要工作</a:t>
            </a:r>
            <a:r>
              <a:rPr lang="en-US" altLang="zh-CN" sz="2000" dirty="0">
                <a:latin typeface="-apple-system"/>
                <a:ea typeface="微软雅黑" panose="020B0503020204020204" pitchFamily="34" charset="-122"/>
              </a:rPr>
              <a:t>:</a:t>
            </a:r>
            <a:r>
              <a:rPr lang="zh-CN" altLang="en-US" sz="2000" dirty="0">
                <a:latin typeface="-apple-system"/>
                <a:ea typeface="微软雅黑" panose="020B0503020204020204" pitchFamily="34" charset="-122"/>
              </a:rPr>
              <a:t>对决策树算法</a:t>
            </a:r>
            <a:r>
              <a:rPr lang="en-US" altLang="zh-CN" sz="2000" dirty="0">
                <a:latin typeface="-apple-system"/>
                <a:ea typeface="微软雅黑" panose="020B0503020204020204" pitchFamily="34" charset="-122"/>
              </a:rPr>
              <a:t>inference</a:t>
            </a:r>
            <a:r>
              <a:rPr lang="zh-CN" altLang="en-US" sz="2000" dirty="0">
                <a:latin typeface="-apple-system"/>
                <a:ea typeface="微软雅黑" panose="020B0503020204020204" pitchFamily="34" charset="-122"/>
              </a:rPr>
              <a:t>过程进行隐私保护，在半诚实假定下，作者提出了一个安全高效的两方协议框架</a:t>
            </a:r>
            <a:endParaRPr lang="en-US" altLang="zh-CN" sz="2000" dirty="0">
              <a:latin typeface="-apple-system"/>
              <a:ea typeface="微软雅黑" panose="020B0503020204020204" pitchFamily="34" charset="-122"/>
            </a:endParaRPr>
          </a:p>
        </p:txBody>
      </p:sp>
      <p:sp>
        <p:nvSpPr>
          <p:cNvPr id="14" name="文本框 13">
            <a:extLst>
              <a:ext uri="{FF2B5EF4-FFF2-40B4-BE49-F238E27FC236}">
                <a16:creationId xmlns:a16="http://schemas.microsoft.com/office/drawing/2014/main" id="{74336799-9F03-C742-8984-E010B15E30CF}"/>
              </a:ext>
            </a:extLst>
          </p:cNvPr>
          <p:cNvSpPr txBox="1"/>
          <p:nvPr/>
        </p:nvSpPr>
        <p:spPr>
          <a:xfrm>
            <a:off x="367292" y="4317983"/>
            <a:ext cx="11068645" cy="707886"/>
          </a:xfrm>
          <a:prstGeom prst="rect">
            <a:avLst/>
          </a:prstGeom>
          <a:noFill/>
        </p:spPr>
        <p:txBody>
          <a:bodyPr wrap="square">
            <a:spAutoFit/>
          </a:bodyPr>
          <a:lstStyle/>
          <a:p>
            <a:r>
              <a:rPr lang="zh-CN" altLang="en-US" sz="2000" dirty="0">
                <a:latin typeface="-apple-system"/>
                <a:ea typeface="微软雅黑" panose="020B0503020204020204" pitchFamily="34" charset="-122"/>
              </a:rPr>
              <a:t>作者的出发点是基于轻量的基于加性秘密共享算法来实现，没有考虑上计算复杂的加密方法（如（全）同态加密、混淆电路等）</a:t>
            </a:r>
          </a:p>
        </p:txBody>
      </p:sp>
      <p:pic>
        <p:nvPicPr>
          <p:cNvPr id="15" name="图片 14">
            <a:extLst>
              <a:ext uri="{FF2B5EF4-FFF2-40B4-BE49-F238E27FC236}">
                <a16:creationId xmlns:a16="http://schemas.microsoft.com/office/drawing/2014/main" id="{B96B6DFE-E657-D440-9637-91DD1084C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1" name="文本框 10">
            <a:extLst>
              <a:ext uri="{FF2B5EF4-FFF2-40B4-BE49-F238E27FC236}">
                <a16:creationId xmlns:a16="http://schemas.microsoft.com/office/drawing/2014/main" id="{D1FB9885-045F-5240-A02B-58387C117769}"/>
              </a:ext>
            </a:extLst>
          </p:cNvPr>
          <p:cNvSpPr txBox="1"/>
          <p:nvPr/>
        </p:nvSpPr>
        <p:spPr>
          <a:xfrm>
            <a:off x="1393521" y="5704728"/>
            <a:ext cx="9524355" cy="646331"/>
          </a:xfrm>
          <a:prstGeom prst="rect">
            <a:avLst/>
          </a:prstGeom>
          <a:noFill/>
        </p:spPr>
        <p:txBody>
          <a:bodyPr wrap="square">
            <a:spAutoFit/>
          </a:bodyPr>
          <a:lstStyle/>
          <a:p>
            <a:r>
              <a:rPr lang="zh-CN" altLang="en-US" i="1" dirty="0"/>
              <a:t>﻿</a:t>
            </a:r>
            <a:r>
              <a:rPr lang="en-US" altLang="zh-CN" i="1" dirty="0"/>
              <a:t>[1]</a:t>
            </a:r>
            <a:r>
              <a:rPr lang="zh-CN" altLang="en-US" i="1" dirty="0"/>
              <a:t>Y. Zheng, H. Duan, C. Wang, R. Wang, and S. Nepal, “Securely and efficiently outsourcing decision tree inference,” IEEE Trans. Dependable Secure Comput., pp. 1–1, 2020.</a:t>
            </a:r>
          </a:p>
        </p:txBody>
      </p:sp>
      <p:sp>
        <p:nvSpPr>
          <p:cNvPr id="12" name="文本框 7">
            <a:extLst>
              <a:ext uri="{FF2B5EF4-FFF2-40B4-BE49-F238E27FC236}">
                <a16:creationId xmlns:a16="http://schemas.microsoft.com/office/drawing/2014/main" id="{5D4D961C-2334-6E40-849A-065AB61F94AA}"/>
              </a:ext>
            </a:extLst>
          </p:cNvPr>
          <p:cNvSpPr txBox="1"/>
          <p:nvPr/>
        </p:nvSpPr>
        <p:spPr>
          <a:xfrm>
            <a:off x="4183808" y="6530627"/>
            <a:ext cx="382438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95981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实验</a:t>
            </a:r>
            <a:endParaRPr lang="en-US" altLang="zh-CN" sz="2400" b="1" dirty="0">
              <a:solidFill>
                <a:prstClr val="black"/>
              </a:solidFill>
              <a:latin typeface="微软雅黑"/>
              <a:ea typeface="微软雅黑"/>
            </a:endParaRPr>
          </a:p>
        </p:txBody>
      </p:sp>
      <p:pic>
        <p:nvPicPr>
          <p:cNvPr id="23" name="图片 22">
            <a:extLst>
              <a:ext uri="{FF2B5EF4-FFF2-40B4-BE49-F238E27FC236}">
                <a16:creationId xmlns:a16="http://schemas.microsoft.com/office/drawing/2014/main" id="{996FCF06-DD62-6449-A29B-7FC87C782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21" name="文本框 44">
            <a:extLst>
              <a:ext uri="{FF2B5EF4-FFF2-40B4-BE49-F238E27FC236}">
                <a16:creationId xmlns:a16="http://schemas.microsoft.com/office/drawing/2014/main" id="{61F37422-3D89-8C47-80F0-80C5E3FD7842}"/>
              </a:ext>
            </a:extLst>
          </p:cNvPr>
          <p:cNvSpPr txBox="1"/>
          <p:nvPr/>
        </p:nvSpPr>
        <p:spPr>
          <a:xfrm>
            <a:off x="226038" y="813713"/>
            <a:ext cx="11282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实验部分</a:t>
            </a:r>
          </a:p>
        </p:txBody>
      </p:sp>
      <p:sp>
        <p:nvSpPr>
          <p:cNvPr id="14" name="文本框 13">
            <a:extLst>
              <a:ext uri="{FF2B5EF4-FFF2-40B4-BE49-F238E27FC236}">
                <a16:creationId xmlns:a16="http://schemas.microsoft.com/office/drawing/2014/main" id="{069E4E98-1998-1148-B306-55FEAAC14901}"/>
              </a:ext>
            </a:extLst>
          </p:cNvPr>
          <p:cNvSpPr txBox="1"/>
          <p:nvPr/>
        </p:nvSpPr>
        <p:spPr>
          <a:xfrm>
            <a:off x="418510" y="1183045"/>
            <a:ext cx="4361834" cy="369332"/>
          </a:xfrm>
          <a:prstGeom prst="rect">
            <a:avLst/>
          </a:prstGeom>
          <a:noFill/>
        </p:spPr>
        <p:txBody>
          <a:bodyPr wrap="square">
            <a:spAutoFit/>
          </a:bodyPr>
          <a:lstStyle/>
          <a:p>
            <a:r>
              <a:rPr lang="en-US" altLang="zh-CN" b="1" dirty="0"/>
              <a:t>﻿Cloud-side Performance Evaluation</a:t>
            </a:r>
            <a:endParaRPr lang="zh-CN" altLang="en-US" b="1" dirty="0"/>
          </a:p>
        </p:txBody>
      </p:sp>
      <p:pic>
        <p:nvPicPr>
          <p:cNvPr id="3" name="图片 2">
            <a:extLst>
              <a:ext uri="{FF2B5EF4-FFF2-40B4-BE49-F238E27FC236}">
                <a16:creationId xmlns:a16="http://schemas.microsoft.com/office/drawing/2014/main" id="{579100D9-399D-D74C-B2F7-1708F8855E3E}"/>
              </a:ext>
            </a:extLst>
          </p:cNvPr>
          <p:cNvPicPr>
            <a:picLocks noChangeAspect="1"/>
          </p:cNvPicPr>
          <p:nvPr/>
        </p:nvPicPr>
        <p:blipFill>
          <a:blip r:embed="rId4"/>
          <a:stretch>
            <a:fillRect/>
          </a:stretch>
        </p:blipFill>
        <p:spPr>
          <a:xfrm>
            <a:off x="647738" y="1633575"/>
            <a:ext cx="5113939" cy="4061069"/>
          </a:xfrm>
          <a:prstGeom prst="rect">
            <a:avLst/>
          </a:prstGeom>
        </p:spPr>
      </p:pic>
      <p:pic>
        <p:nvPicPr>
          <p:cNvPr id="4" name="图片 3">
            <a:extLst>
              <a:ext uri="{FF2B5EF4-FFF2-40B4-BE49-F238E27FC236}">
                <a16:creationId xmlns:a16="http://schemas.microsoft.com/office/drawing/2014/main" id="{40EA2556-36FE-0E44-82CF-C4BE766D001A}"/>
              </a:ext>
            </a:extLst>
          </p:cNvPr>
          <p:cNvPicPr>
            <a:picLocks noChangeAspect="1"/>
          </p:cNvPicPr>
          <p:nvPr/>
        </p:nvPicPr>
        <p:blipFill>
          <a:blip r:embed="rId5"/>
          <a:stretch>
            <a:fillRect/>
          </a:stretch>
        </p:blipFill>
        <p:spPr>
          <a:xfrm>
            <a:off x="6766760" y="1688067"/>
            <a:ext cx="5030480" cy="4006577"/>
          </a:xfrm>
          <a:prstGeom prst="rect">
            <a:avLst/>
          </a:prstGeom>
        </p:spPr>
      </p:pic>
      <p:sp>
        <p:nvSpPr>
          <p:cNvPr id="5" name="文本框 4">
            <a:extLst>
              <a:ext uri="{FF2B5EF4-FFF2-40B4-BE49-F238E27FC236}">
                <a16:creationId xmlns:a16="http://schemas.microsoft.com/office/drawing/2014/main" id="{637BF9AD-2878-0D46-8AD3-4DE7F8B004EC}"/>
              </a:ext>
            </a:extLst>
          </p:cNvPr>
          <p:cNvSpPr txBox="1"/>
          <p:nvPr/>
        </p:nvSpPr>
        <p:spPr>
          <a:xfrm>
            <a:off x="6155699" y="6137126"/>
            <a:ext cx="2031325" cy="369332"/>
          </a:xfrm>
          <a:prstGeom prst="rect">
            <a:avLst/>
          </a:prstGeom>
          <a:noFill/>
        </p:spPr>
        <p:txBody>
          <a:bodyPr wrap="none" rtlCol="0">
            <a:spAutoFit/>
          </a:bodyPr>
          <a:lstStyle/>
          <a:p>
            <a:r>
              <a:rPr kumimoji="1" lang="zh-CN" altLang="en-US" dirty="0"/>
              <a:t>极大的减少了延迟</a:t>
            </a:r>
          </a:p>
        </p:txBody>
      </p:sp>
      <p:sp>
        <p:nvSpPr>
          <p:cNvPr id="6" name="文本框 5">
            <a:extLst>
              <a:ext uri="{FF2B5EF4-FFF2-40B4-BE49-F238E27FC236}">
                <a16:creationId xmlns:a16="http://schemas.microsoft.com/office/drawing/2014/main" id="{EC7F649C-1BC0-634C-85B4-5FC37BC7095C}"/>
              </a:ext>
            </a:extLst>
          </p:cNvPr>
          <p:cNvSpPr txBox="1"/>
          <p:nvPr/>
        </p:nvSpPr>
        <p:spPr>
          <a:xfrm>
            <a:off x="226038" y="5739419"/>
            <a:ext cx="4424609" cy="369332"/>
          </a:xfrm>
          <a:prstGeom prst="rect">
            <a:avLst/>
          </a:prstGeom>
          <a:noFill/>
        </p:spPr>
        <p:txBody>
          <a:bodyPr wrap="none" rtlCol="0">
            <a:spAutoFit/>
          </a:bodyPr>
          <a:lstStyle/>
          <a:p>
            <a:r>
              <a:rPr kumimoji="1" lang="zh-CN" altLang="en-US" dirty="0"/>
              <a:t>通信开销增大，因为有特征选择阶段的</a:t>
            </a:r>
            <a:r>
              <a:rPr kumimoji="1" lang="en-US" altLang="zh-CN" dirty="0"/>
              <a:t>OT</a:t>
            </a:r>
            <a:endParaRPr kumimoji="1" lang="zh-CN" altLang="en-US" dirty="0"/>
          </a:p>
        </p:txBody>
      </p:sp>
      <p:sp>
        <p:nvSpPr>
          <p:cNvPr id="8" name="文本框 7">
            <a:extLst>
              <a:ext uri="{FF2B5EF4-FFF2-40B4-BE49-F238E27FC236}">
                <a16:creationId xmlns:a16="http://schemas.microsoft.com/office/drawing/2014/main" id="{88967435-57A5-1745-8F66-94F28F39A739}"/>
              </a:ext>
            </a:extLst>
          </p:cNvPr>
          <p:cNvSpPr txBox="1"/>
          <p:nvPr/>
        </p:nvSpPr>
        <p:spPr>
          <a:xfrm>
            <a:off x="6184838" y="5739419"/>
            <a:ext cx="6194324" cy="369332"/>
          </a:xfrm>
          <a:prstGeom prst="rect">
            <a:avLst/>
          </a:prstGeom>
          <a:noFill/>
        </p:spPr>
        <p:txBody>
          <a:bodyPr wrap="none" rtlCol="0">
            <a:spAutoFit/>
          </a:bodyPr>
          <a:lstStyle/>
          <a:p>
            <a:r>
              <a:rPr kumimoji="1" lang="zh-CN" altLang="en-US" dirty="0"/>
              <a:t>决策点评估算法的优化，计算复杂度从</a:t>
            </a:r>
            <a:r>
              <a:rPr kumimoji="1" lang="en-US" altLang="zh-CN" dirty="0"/>
              <a:t>O(L)</a:t>
            </a:r>
            <a:r>
              <a:rPr kumimoji="1" lang="zh-CN" altLang="en-US" dirty="0"/>
              <a:t>降低到</a:t>
            </a:r>
            <a:r>
              <a:rPr kumimoji="1" lang="en-US" altLang="zh-CN" dirty="0"/>
              <a:t>O(log(L))</a:t>
            </a:r>
            <a:endParaRPr kumimoji="1" lang="zh-CN" altLang="en-US" dirty="0"/>
          </a:p>
        </p:txBody>
      </p:sp>
      <p:sp>
        <p:nvSpPr>
          <p:cNvPr id="15" name="文本框 7">
            <a:extLst>
              <a:ext uri="{FF2B5EF4-FFF2-40B4-BE49-F238E27FC236}">
                <a16:creationId xmlns:a16="http://schemas.microsoft.com/office/drawing/2014/main" id="{79AD2AD6-69A6-B04D-91FC-9ACE4191F6F6}"/>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783258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6F1778-5E98-D440-9719-4908682580A1}"/>
              </a:ext>
            </a:extLst>
          </p:cNvPr>
          <p:cNvPicPr>
            <a:picLocks noChangeAspect="1"/>
          </p:cNvPicPr>
          <p:nvPr/>
        </p:nvPicPr>
        <p:blipFill>
          <a:blip r:embed="rId3"/>
          <a:stretch>
            <a:fillRect/>
          </a:stretch>
        </p:blipFill>
        <p:spPr>
          <a:xfrm>
            <a:off x="226038" y="1734179"/>
            <a:ext cx="11224726" cy="3603728"/>
          </a:xfrm>
          <a:prstGeom prst="rect">
            <a:avLst/>
          </a:prstGeom>
        </p:spPr>
      </p:pic>
      <p:sp>
        <p:nvSpPr>
          <p:cNvPr id="14" name="文本框 44">
            <a:extLst>
              <a:ext uri="{FF2B5EF4-FFF2-40B4-BE49-F238E27FC236}">
                <a16:creationId xmlns:a16="http://schemas.microsoft.com/office/drawing/2014/main" id="{F66A313A-0731-4242-A6E2-0C2C508D4DA4}"/>
              </a:ext>
            </a:extLst>
          </p:cNvPr>
          <p:cNvSpPr txBox="1"/>
          <p:nvPr/>
        </p:nvSpPr>
        <p:spPr>
          <a:xfrm>
            <a:off x="226038" y="813713"/>
            <a:ext cx="11282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实验部分</a:t>
            </a:r>
          </a:p>
        </p:txBody>
      </p:sp>
      <p:sp>
        <p:nvSpPr>
          <p:cNvPr id="15" name="文本框 14">
            <a:extLst>
              <a:ext uri="{FF2B5EF4-FFF2-40B4-BE49-F238E27FC236}">
                <a16:creationId xmlns:a16="http://schemas.microsoft.com/office/drawing/2014/main" id="{DFB1FB00-9739-DC41-ABB4-113BE784E9B8}"/>
              </a:ext>
            </a:extLst>
          </p:cNvPr>
          <p:cNvSpPr txBox="1"/>
          <p:nvPr/>
        </p:nvSpPr>
        <p:spPr>
          <a:xfrm>
            <a:off x="418510" y="1183045"/>
            <a:ext cx="4361834" cy="369332"/>
          </a:xfrm>
          <a:prstGeom prst="rect">
            <a:avLst/>
          </a:prstGeom>
          <a:noFill/>
        </p:spPr>
        <p:txBody>
          <a:bodyPr wrap="square">
            <a:spAutoFit/>
          </a:bodyPr>
          <a:lstStyle/>
          <a:p>
            <a:r>
              <a:rPr lang="en-US" altLang="zh-CN" b="1" dirty="0"/>
              <a:t>﻿Cloud-side Performance Evaluation</a:t>
            </a:r>
            <a:endParaRPr lang="zh-CN" altLang="en-US" b="1" dirty="0"/>
          </a:p>
        </p:txBody>
      </p:sp>
      <p:pic>
        <p:nvPicPr>
          <p:cNvPr id="17" name="图片 16">
            <a:extLst>
              <a:ext uri="{FF2B5EF4-FFF2-40B4-BE49-F238E27FC236}">
                <a16:creationId xmlns:a16="http://schemas.microsoft.com/office/drawing/2014/main" id="{ABA38A7E-6578-3B40-9A8A-20F0E1594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8" name="内容占位符 34">
            <a:extLst>
              <a:ext uri="{FF2B5EF4-FFF2-40B4-BE49-F238E27FC236}">
                <a16:creationId xmlns:a16="http://schemas.microsoft.com/office/drawing/2014/main" id="{79FA2A60-CC46-2F49-8E0E-21E75627B57A}"/>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实验</a:t>
            </a:r>
            <a:endParaRPr lang="en-US" altLang="zh-CN" sz="2400" b="1" dirty="0">
              <a:solidFill>
                <a:prstClr val="black"/>
              </a:solidFill>
              <a:latin typeface="微软雅黑"/>
              <a:ea typeface="微软雅黑"/>
            </a:endParaRPr>
          </a:p>
        </p:txBody>
      </p:sp>
      <p:sp>
        <p:nvSpPr>
          <p:cNvPr id="8" name="文本框 7">
            <a:extLst>
              <a:ext uri="{FF2B5EF4-FFF2-40B4-BE49-F238E27FC236}">
                <a16:creationId xmlns:a16="http://schemas.microsoft.com/office/drawing/2014/main" id="{F210AD5D-CA80-D84C-8729-46ACB303D990}"/>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344642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panose="020F0502020204030204"/>
                <a:ea typeface="Microsoft YaHei"/>
              </a:rPr>
              <a:t>06</a:t>
            </a:r>
            <a:endParaRPr kumimoji="0" lang="en-US" altLang="en-US" sz="4000" b="1"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讨论部分</a:t>
            </a:r>
            <a:endParaRPr kumimoji="0" lang="zh-CN" altLang="en-US" sz="4800" b="1" i="0" u="none" strike="noStrike" kern="1200" cap="none" spc="400" normalizeH="0" baseline="0" noProof="0" dirty="0">
              <a:ln>
                <a:noFill/>
              </a:ln>
              <a:solidFill>
                <a:prstClr val="white"/>
              </a:solidFill>
              <a:effectLst/>
              <a:uLnTx/>
              <a:uFillTx/>
              <a:latin typeface="Arial" panose="020F0502020204030204"/>
              <a:ea typeface="Microsoft YaHei"/>
            </a:endParaRP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2665328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讨论部分</a:t>
            </a:r>
          </a:p>
        </p:txBody>
      </p:sp>
      <p:sp>
        <p:nvSpPr>
          <p:cNvPr id="14" name="文本框 44">
            <a:extLst>
              <a:ext uri="{FF2B5EF4-FFF2-40B4-BE49-F238E27FC236}">
                <a16:creationId xmlns:a16="http://schemas.microsoft.com/office/drawing/2014/main" id="{F66A313A-0731-4242-A6E2-0C2C508D4DA4}"/>
              </a:ext>
            </a:extLst>
          </p:cNvPr>
          <p:cNvSpPr txBox="1"/>
          <p:nvPr/>
        </p:nvSpPr>
        <p:spPr>
          <a:xfrm>
            <a:off x="226038" y="813713"/>
            <a:ext cx="11282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比较操作</a:t>
            </a:r>
          </a:p>
        </p:txBody>
      </p:sp>
      <p:pic>
        <p:nvPicPr>
          <p:cNvPr id="4" name="图片 3">
            <a:extLst>
              <a:ext uri="{FF2B5EF4-FFF2-40B4-BE49-F238E27FC236}">
                <a16:creationId xmlns:a16="http://schemas.microsoft.com/office/drawing/2014/main" id="{129721F1-9DBD-1A44-B0D7-F32C758F75E1}"/>
              </a:ext>
            </a:extLst>
          </p:cNvPr>
          <p:cNvPicPr>
            <a:picLocks noChangeAspect="1"/>
          </p:cNvPicPr>
          <p:nvPr/>
        </p:nvPicPr>
        <p:blipFill>
          <a:blip r:embed="rId3"/>
          <a:stretch>
            <a:fillRect/>
          </a:stretch>
        </p:blipFill>
        <p:spPr>
          <a:xfrm>
            <a:off x="1508760" y="1407142"/>
            <a:ext cx="8580120" cy="4352461"/>
          </a:xfrm>
          <a:prstGeom prst="rect">
            <a:avLst/>
          </a:prstGeom>
        </p:spPr>
      </p:pic>
      <p:pic>
        <p:nvPicPr>
          <p:cNvPr id="9" name="图片 8">
            <a:extLst>
              <a:ext uri="{FF2B5EF4-FFF2-40B4-BE49-F238E27FC236}">
                <a16:creationId xmlns:a16="http://schemas.microsoft.com/office/drawing/2014/main" id="{AC0967CB-7D49-B043-88A4-4AE010808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8" name="文本框 7">
            <a:extLst>
              <a:ext uri="{FF2B5EF4-FFF2-40B4-BE49-F238E27FC236}">
                <a16:creationId xmlns:a16="http://schemas.microsoft.com/office/drawing/2014/main" id="{198DBC95-FD1E-F54D-899D-92D9BBC4C123}"/>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283263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solidFill>
                  <a:prstClr val="black"/>
                </a:solidFill>
                <a:latin typeface="微软雅黑" panose="020B0503020204020204" pitchFamily="34" charset="-122"/>
                <a:ea typeface="微软雅黑" panose="020B0503020204020204" pitchFamily="34" charset="-122"/>
              </a:rPr>
              <a:t>讨论部分</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44">
            <a:extLst>
              <a:ext uri="{FF2B5EF4-FFF2-40B4-BE49-F238E27FC236}">
                <a16:creationId xmlns:a16="http://schemas.microsoft.com/office/drawing/2014/main" id="{F66A313A-0731-4242-A6E2-0C2C508D4DA4}"/>
              </a:ext>
            </a:extLst>
          </p:cNvPr>
          <p:cNvSpPr txBox="1"/>
          <p:nvPr/>
        </p:nvSpPr>
        <p:spPr>
          <a:xfrm>
            <a:off x="226038" y="813713"/>
            <a:ext cx="11282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比较操作</a:t>
            </a:r>
          </a:p>
        </p:txBody>
      </p:sp>
      <p:pic>
        <p:nvPicPr>
          <p:cNvPr id="2" name="图片 1">
            <a:extLst>
              <a:ext uri="{FF2B5EF4-FFF2-40B4-BE49-F238E27FC236}">
                <a16:creationId xmlns:a16="http://schemas.microsoft.com/office/drawing/2014/main" id="{16A2C28D-AA5D-9D43-AB34-919F25CE6C8B}"/>
              </a:ext>
            </a:extLst>
          </p:cNvPr>
          <p:cNvPicPr>
            <a:picLocks noChangeAspect="1"/>
          </p:cNvPicPr>
          <p:nvPr/>
        </p:nvPicPr>
        <p:blipFill>
          <a:blip r:embed="rId3"/>
          <a:stretch>
            <a:fillRect/>
          </a:stretch>
        </p:blipFill>
        <p:spPr>
          <a:xfrm>
            <a:off x="1579418" y="1308875"/>
            <a:ext cx="9543803" cy="4793072"/>
          </a:xfrm>
          <a:prstGeom prst="rect">
            <a:avLst/>
          </a:prstGeom>
        </p:spPr>
      </p:pic>
      <p:pic>
        <p:nvPicPr>
          <p:cNvPr id="8" name="图片 7">
            <a:extLst>
              <a:ext uri="{FF2B5EF4-FFF2-40B4-BE49-F238E27FC236}">
                <a16:creationId xmlns:a16="http://schemas.microsoft.com/office/drawing/2014/main" id="{39AFF9C1-92E5-5841-AFB5-ED0D95C6D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9" name="文本框 7">
            <a:extLst>
              <a:ext uri="{FF2B5EF4-FFF2-40B4-BE49-F238E27FC236}">
                <a16:creationId xmlns:a16="http://schemas.microsoft.com/office/drawing/2014/main" id="{6126D33B-7AB8-9344-8DBA-33178340F591}"/>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4217119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solidFill>
                  <a:prstClr val="black"/>
                </a:solidFill>
                <a:latin typeface="微软雅黑" panose="020B0503020204020204" pitchFamily="34" charset="-122"/>
                <a:ea typeface="微软雅黑" panose="020B0503020204020204" pitchFamily="34" charset="-122"/>
              </a:rPr>
              <a:t>讨论部分</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44">
            <a:extLst>
              <a:ext uri="{FF2B5EF4-FFF2-40B4-BE49-F238E27FC236}">
                <a16:creationId xmlns:a16="http://schemas.microsoft.com/office/drawing/2014/main" id="{F66A313A-0731-4242-A6E2-0C2C508D4DA4}"/>
              </a:ext>
            </a:extLst>
          </p:cNvPr>
          <p:cNvSpPr txBox="1"/>
          <p:nvPr/>
        </p:nvSpPr>
        <p:spPr>
          <a:xfrm>
            <a:off x="226038" y="813713"/>
            <a:ext cx="11282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比较操作</a:t>
            </a:r>
          </a:p>
        </p:txBody>
      </p:sp>
      <p:pic>
        <p:nvPicPr>
          <p:cNvPr id="3" name="图片 2">
            <a:extLst>
              <a:ext uri="{FF2B5EF4-FFF2-40B4-BE49-F238E27FC236}">
                <a16:creationId xmlns:a16="http://schemas.microsoft.com/office/drawing/2014/main" id="{A0450EBC-DA8D-1F4F-8C5D-9B6881881C32}"/>
              </a:ext>
            </a:extLst>
          </p:cNvPr>
          <p:cNvPicPr>
            <a:picLocks noChangeAspect="1"/>
          </p:cNvPicPr>
          <p:nvPr/>
        </p:nvPicPr>
        <p:blipFill>
          <a:blip r:embed="rId3"/>
          <a:stretch>
            <a:fillRect/>
          </a:stretch>
        </p:blipFill>
        <p:spPr>
          <a:xfrm>
            <a:off x="1781298" y="1183045"/>
            <a:ext cx="9602933" cy="5092328"/>
          </a:xfrm>
          <a:prstGeom prst="rect">
            <a:avLst/>
          </a:prstGeom>
        </p:spPr>
      </p:pic>
      <p:pic>
        <p:nvPicPr>
          <p:cNvPr id="8" name="图片 7">
            <a:extLst>
              <a:ext uri="{FF2B5EF4-FFF2-40B4-BE49-F238E27FC236}">
                <a16:creationId xmlns:a16="http://schemas.microsoft.com/office/drawing/2014/main" id="{975BEE7B-EB8A-F54D-A2E6-C1CA19610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0" name="文本框 7">
            <a:extLst>
              <a:ext uri="{FF2B5EF4-FFF2-40B4-BE49-F238E27FC236}">
                <a16:creationId xmlns:a16="http://schemas.microsoft.com/office/drawing/2014/main" id="{1C40AA81-025E-5F48-913B-986C44640993}"/>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891166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solidFill>
                  <a:prstClr val="black"/>
                </a:solidFill>
                <a:latin typeface="微软雅黑" panose="020B0503020204020204" pitchFamily="34" charset="-122"/>
                <a:ea typeface="微软雅黑" panose="020B0503020204020204" pitchFamily="34" charset="-122"/>
              </a:rPr>
              <a:t>讨论部分</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44">
            <a:extLst>
              <a:ext uri="{FF2B5EF4-FFF2-40B4-BE49-F238E27FC236}">
                <a16:creationId xmlns:a16="http://schemas.microsoft.com/office/drawing/2014/main" id="{F66A313A-0731-4242-A6E2-0C2C508D4DA4}"/>
              </a:ext>
            </a:extLst>
          </p:cNvPr>
          <p:cNvSpPr txBox="1"/>
          <p:nvPr/>
        </p:nvSpPr>
        <p:spPr>
          <a:xfrm>
            <a:off x="226038" y="813713"/>
            <a:ext cx="1128200"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编码</a:t>
            </a:r>
          </a:p>
        </p:txBody>
      </p:sp>
      <p:pic>
        <p:nvPicPr>
          <p:cNvPr id="8" name="图片 7">
            <a:extLst>
              <a:ext uri="{FF2B5EF4-FFF2-40B4-BE49-F238E27FC236}">
                <a16:creationId xmlns:a16="http://schemas.microsoft.com/office/drawing/2014/main" id="{975BEE7B-EB8A-F54D-A2E6-C1CA1961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9" name="文本框 8">
            <a:extLst>
              <a:ext uri="{FF2B5EF4-FFF2-40B4-BE49-F238E27FC236}">
                <a16:creationId xmlns:a16="http://schemas.microsoft.com/office/drawing/2014/main" id="{C15FA62B-3B4E-894E-AD0A-7BCC5674AE02}"/>
              </a:ext>
            </a:extLst>
          </p:cNvPr>
          <p:cNvSpPr txBox="1"/>
          <p:nvPr/>
        </p:nvSpPr>
        <p:spPr>
          <a:xfrm>
            <a:off x="1131124" y="1364847"/>
            <a:ext cx="8606642" cy="369332"/>
          </a:xfrm>
          <a:prstGeom prst="rect">
            <a:avLst/>
          </a:prstGeom>
          <a:noFill/>
        </p:spPr>
        <p:txBody>
          <a:bodyPr wrap="square">
            <a:spAutoFit/>
          </a:bodyPr>
          <a:lstStyle/>
          <a:p>
            <a:r>
              <a:rPr lang="en-US" altLang="zh-CN" b="0" i="0" dirty="0">
                <a:effectLst/>
                <a:latin typeface="-apple-system"/>
              </a:rPr>
              <a:t>1</a:t>
            </a:r>
            <a:r>
              <a:rPr lang="zh-CN" altLang="en-US" b="0" i="0" dirty="0">
                <a:effectLst/>
                <a:latin typeface="-apple-system"/>
              </a:rPr>
              <a:t>、算术编码和二进制编码不兼容，需要额外地转换；</a:t>
            </a:r>
            <a:r>
              <a:rPr lang="en-US" altLang="zh-CN" b="0" i="0" dirty="0">
                <a:effectLst/>
                <a:latin typeface="-apple-system"/>
              </a:rPr>
              <a:t>mod</a:t>
            </a:r>
            <a:r>
              <a:rPr lang="zh-CN" altLang="en-US" b="0" i="0" dirty="0">
                <a:effectLst/>
                <a:latin typeface="-apple-system"/>
              </a:rPr>
              <a:t> </a:t>
            </a:r>
            <a:r>
              <a:rPr lang="en-US" altLang="zh-CN" b="0" i="0" dirty="0">
                <a:effectLst/>
                <a:latin typeface="-apple-system"/>
              </a:rPr>
              <a:t>2^k,mod 2,mod p</a:t>
            </a:r>
            <a:endParaRPr lang="zh-CN" altLang="en-US" dirty="0"/>
          </a:p>
        </p:txBody>
      </p:sp>
      <p:sp>
        <p:nvSpPr>
          <p:cNvPr id="10" name="文本框 9">
            <a:extLst>
              <a:ext uri="{FF2B5EF4-FFF2-40B4-BE49-F238E27FC236}">
                <a16:creationId xmlns:a16="http://schemas.microsoft.com/office/drawing/2014/main" id="{FA45FCC7-F57E-6D45-925D-A9BB6A2A917F}"/>
              </a:ext>
            </a:extLst>
          </p:cNvPr>
          <p:cNvSpPr txBox="1"/>
          <p:nvPr/>
        </p:nvSpPr>
        <p:spPr>
          <a:xfrm>
            <a:off x="1478369" y="1734179"/>
            <a:ext cx="8606642" cy="369332"/>
          </a:xfrm>
          <a:prstGeom prst="rect">
            <a:avLst/>
          </a:prstGeom>
          <a:noFill/>
        </p:spPr>
        <p:txBody>
          <a:bodyPr wrap="square">
            <a:spAutoFit/>
          </a:bodyPr>
          <a:lstStyle/>
          <a:p>
            <a:r>
              <a:rPr lang="en-US" altLang="zh-CN" b="0" i="0" dirty="0">
                <a:effectLst/>
                <a:latin typeface="-apple-system"/>
              </a:rPr>
              <a:t>A B Y</a:t>
            </a:r>
            <a:r>
              <a:rPr lang="zh-CN" altLang="en-US" b="0" i="0" dirty="0">
                <a:effectLst/>
                <a:latin typeface="-apple-system"/>
              </a:rPr>
              <a:t>三个协议的转换</a:t>
            </a:r>
            <a:endParaRPr lang="zh-CN" altLang="en-US" dirty="0"/>
          </a:p>
        </p:txBody>
      </p:sp>
      <p:sp>
        <p:nvSpPr>
          <p:cNvPr id="11" name="文本框 10">
            <a:extLst>
              <a:ext uri="{FF2B5EF4-FFF2-40B4-BE49-F238E27FC236}">
                <a16:creationId xmlns:a16="http://schemas.microsoft.com/office/drawing/2014/main" id="{A9273D4D-4D62-D447-959E-422D1689BCBA}"/>
              </a:ext>
            </a:extLst>
          </p:cNvPr>
          <p:cNvSpPr txBox="1"/>
          <p:nvPr/>
        </p:nvSpPr>
        <p:spPr>
          <a:xfrm>
            <a:off x="1131124" y="2449242"/>
            <a:ext cx="8606642" cy="369332"/>
          </a:xfrm>
          <a:prstGeom prst="rect">
            <a:avLst/>
          </a:prstGeom>
          <a:noFill/>
        </p:spPr>
        <p:txBody>
          <a:bodyPr wrap="square">
            <a:spAutoFit/>
          </a:bodyPr>
          <a:lstStyle/>
          <a:p>
            <a:r>
              <a:rPr lang="en-US" altLang="zh-CN" dirty="0">
                <a:latin typeface="-apple-system"/>
              </a:rPr>
              <a:t>2</a:t>
            </a:r>
            <a:r>
              <a:rPr lang="zh-CN" altLang="en-US" b="0" i="0" dirty="0">
                <a:effectLst/>
                <a:latin typeface="-apple-system"/>
              </a:rPr>
              <a:t>、算术运算和转换电路</a:t>
            </a:r>
            <a:endParaRPr lang="zh-CN" altLang="en-US" dirty="0"/>
          </a:p>
        </p:txBody>
      </p:sp>
      <p:sp>
        <p:nvSpPr>
          <p:cNvPr id="12" name="文本框 7">
            <a:extLst>
              <a:ext uri="{FF2B5EF4-FFF2-40B4-BE49-F238E27FC236}">
                <a16:creationId xmlns:a16="http://schemas.microsoft.com/office/drawing/2014/main" id="{9ADF0B26-D0EF-FA45-968A-AEC3301D2F0F}"/>
              </a:ext>
            </a:extLst>
          </p:cNvPr>
          <p:cNvSpPr txBox="1"/>
          <p:nvPr/>
        </p:nvSpPr>
        <p:spPr>
          <a:xfrm>
            <a:off x="4183808" y="6530627"/>
            <a:ext cx="40115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270196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D33A29E-0234-45E6-A965-2F44A3D29A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51" t="21608" r="351" b="40065"/>
          <a:stretch/>
        </p:blipFill>
        <p:spPr>
          <a:xfrm>
            <a:off x="1" y="1711514"/>
            <a:ext cx="12191999" cy="3137165"/>
          </a:xfrm>
          <a:prstGeom prst="rect">
            <a:avLst/>
          </a:prstGeom>
        </p:spPr>
      </p:pic>
      <p:sp>
        <p:nvSpPr>
          <p:cNvPr id="8" name="矩形 7">
            <a:extLst>
              <a:ext uri="{FF2B5EF4-FFF2-40B4-BE49-F238E27FC236}">
                <a16:creationId xmlns:a16="http://schemas.microsoft.com/office/drawing/2014/main" id="{3CB205BA-4361-4E5B-9711-477C74B88BC8}"/>
              </a:ext>
            </a:extLst>
          </p:cNvPr>
          <p:cNvSpPr/>
          <p:nvPr/>
        </p:nvSpPr>
        <p:spPr>
          <a:xfrm>
            <a:off x="0" y="1709704"/>
            <a:ext cx="12191999" cy="3138975"/>
          </a:xfrm>
          <a:prstGeom prst="rect">
            <a:avLst/>
          </a:prstGeom>
          <a:solidFill>
            <a:schemeClr val="accent1">
              <a:alpha val="9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4" name="标题 1">
            <a:extLst>
              <a:ext uri="{FF2B5EF4-FFF2-40B4-BE49-F238E27FC236}">
                <a16:creationId xmlns:a16="http://schemas.microsoft.com/office/drawing/2014/main" id="{C6B3EA26-E452-4E7D-8C5F-EA642BED2248}"/>
              </a:ext>
            </a:extLst>
          </p:cNvPr>
          <p:cNvSpPr txBox="1">
            <a:spLocks/>
          </p:cNvSpPr>
          <p:nvPr/>
        </p:nvSpPr>
        <p:spPr>
          <a:xfrm>
            <a:off x="666749" y="2828835"/>
            <a:ext cx="10858500" cy="1200329"/>
          </a:xfrm>
          <a:prstGeom prst="rect">
            <a:avLst/>
          </a:prstGeom>
        </p:spPr>
        <p:txBody>
          <a:bodyPr vert="horz" wrap="square" lIns="91440" tIns="45720" rIns="91440" bIns="45720" rtlCol="0" anchor="ctr">
            <a:spAutoFit/>
          </a:bodyPr>
          <a:lstStyle>
            <a:lvl1pPr algn="ctr" defTabSz="914400" rtl="0" eaLnBrk="1" latinLnBrk="0" hangingPunct="1">
              <a:lnSpc>
                <a:spcPct val="100000"/>
              </a:lnSpc>
              <a:spcBef>
                <a:spcPct val="0"/>
              </a:spcBef>
              <a:buNone/>
              <a:defRPr sz="4000" b="1" kern="1200" spc="6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7200" b="1"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rPr>
              <a:t>谢谢观看</a:t>
            </a:r>
          </a:p>
        </p:txBody>
      </p:sp>
      <p:sp>
        <p:nvSpPr>
          <p:cNvPr id="9" name="等腰三角形 8">
            <a:extLst>
              <a:ext uri="{FF2B5EF4-FFF2-40B4-BE49-F238E27FC236}">
                <a16:creationId xmlns:a16="http://schemas.microsoft.com/office/drawing/2014/main" id="{840A8DA7-8FF0-4E4C-BA04-BA833EF3BCF5}"/>
              </a:ext>
            </a:extLst>
          </p:cNvPr>
          <p:cNvSpPr/>
          <p:nvPr/>
        </p:nvSpPr>
        <p:spPr>
          <a:xfrm rot="10800000">
            <a:off x="5769119" y="4519255"/>
            <a:ext cx="653762" cy="5635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69390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2" name="文本框 1">
            <a:extLst>
              <a:ext uri="{FF2B5EF4-FFF2-40B4-BE49-F238E27FC236}">
                <a16:creationId xmlns:a16="http://schemas.microsoft.com/office/drawing/2014/main" id="{82AC4E28-DD2D-4AD4-A74B-05F1487A054E}"/>
              </a:ext>
            </a:extLst>
          </p:cNvPr>
          <p:cNvSpPr txBox="1"/>
          <p:nvPr/>
        </p:nvSpPr>
        <p:spPr>
          <a:xfrm>
            <a:off x="347496" y="4807149"/>
            <a:ext cx="10966796" cy="118885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隐私问题：</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dirty="0"/>
              <a:t>Provider</a:t>
            </a:r>
            <a:r>
              <a:rPr lang="zh-CN" altLang="en-US" dirty="0"/>
              <a:t> 将自己训练好的模型视为一种财产，不希望自己的模型暴露在明文空间下。</a:t>
            </a:r>
            <a:endParaRPr lang="en-US" altLang="zh-CN" dirty="0"/>
          </a:p>
          <a:p>
            <a:pPr>
              <a:lnSpc>
                <a:spcPct val="150000"/>
              </a:lnSpc>
            </a:pPr>
            <a:r>
              <a:rPr lang="en-US" altLang="zh-CN" dirty="0"/>
              <a:t>Client</a:t>
            </a:r>
            <a:r>
              <a:rPr lang="zh-CN" altLang="en-US" dirty="0"/>
              <a:t> 担心数据隐私泄漏，被</a:t>
            </a:r>
            <a:r>
              <a:rPr lang="en-US" altLang="zh-CN" dirty="0"/>
              <a:t>Provider</a:t>
            </a:r>
            <a:r>
              <a:rPr lang="zh-CN" altLang="en-US" dirty="0"/>
              <a:t>获取到。</a:t>
            </a:r>
            <a:endParaRPr lang="en-US" altLang="zh-CN" dirty="0"/>
          </a:p>
        </p:txBody>
      </p:sp>
      <p:sp>
        <p:nvSpPr>
          <p:cNvPr id="9" name="文本框 8">
            <a:extLst>
              <a:ext uri="{FF2B5EF4-FFF2-40B4-BE49-F238E27FC236}">
                <a16:creationId xmlns:a16="http://schemas.microsoft.com/office/drawing/2014/main" id="{5861CDAD-8C65-477E-A27B-C6E3FEA5957B}"/>
              </a:ext>
            </a:extLst>
          </p:cNvPr>
          <p:cNvSpPr txBox="1"/>
          <p:nvPr/>
        </p:nvSpPr>
        <p:spPr>
          <a:xfrm>
            <a:off x="347496" y="824750"/>
            <a:ext cx="11264114" cy="1246495"/>
          </a:xfrm>
          <a:prstGeom prst="rect">
            <a:avLst/>
          </a:prstGeom>
          <a:noFill/>
        </p:spPr>
        <p:txBody>
          <a:bodyPr wrap="square" rtlCol="0">
            <a:spAutoFit/>
          </a:bodyPr>
          <a:lstStyle/>
          <a:p>
            <a:r>
              <a:rPr lang="zh-CN" altLang="en-US" sz="2400" dirty="0"/>
              <a:t>场景：</a:t>
            </a:r>
            <a:endParaRPr lang="en-US" altLang="zh-CN" sz="2400" dirty="0"/>
          </a:p>
          <a:p>
            <a:pPr>
              <a:lnSpc>
                <a:spcPct val="150000"/>
              </a:lnSpc>
            </a:pPr>
            <a:r>
              <a:rPr lang="zh-CN" altLang="en-US" dirty="0"/>
              <a:t>我们考虑两方的场景，</a:t>
            </a:r>
            <a:r>
              <a:rPr lang="en-US" altLang="zh-CN" dirty="0"/>
              <a:t>Client</a:t>
            </a:r>
            <a:r>
              <a:rPr lang="zh-CN" altLang="en-US" dirty="0"/>
              <a:t>有需要分类的私有数据，</a:t>
            </a:r>
            <a:r>
              <a:rPr lang="en-US" altLang="zh-CN" dirty="0" err="1"/>
              <a:t>Provirder</a:t>
            </a:r>
            <a:r>
              <a:rPr lang="zh-CN" altLang="en-US" dirty="0"/>
              <a:t>拥有训练好的决策树模型</a:t>
            </a:r>
            <a:endParaRPr lang="en-US" altLang="zh-CN" dirty="0"/>
          </a:p>
          <a:p>
            <a:endParaRPr lang="zh-CN" altLang="en-US" sz="2400" dirty="0"/>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概览</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动机</a:t>
            </a:r>
            <a:endParaRPr lang="en-US" altLang="zh-CN" sz="2400" b="1" dirty="0">
              <a:solidFill>
                <a:prstClr val="black"/>
              </a:solidFill>
              <a:latin typeface="微软雅黑"/>
              <a:ea typeface="微软雅黑"/>
            </a:endParaRPr>
          </a:p>
        </p:txBody>
      </p:sp>
      <p:pic>
        <p:nvPicPr>
          <p:cNvPr id="4" name="图片 3">
            <a:extLst>
              <a:ext uri="{FF2B5EF4-FFF2-40B4-BE49-F238E27FC236}">
                <a16:creationId xmlns:a16="http://schemas.microsoft.com/office/drawing/2014/main" id="{E54BA321-B81C-3549-92FA-3F0541831C3A}"/>
              </a:ext>
            </a:extLst>
          </p:cNvPr>
          <p:cNvPicPr>
            <a:picLocks noChangeAspect="1"/>
          </p:cNvPicPr>
          <p:nvPr/>
        </p:nvPicPr>
        <p:blipFill>
          <a:blip r:embed="rId3"/>
          <a:stretch>
            <a:fillRect/>
          </a:stretch>
        </p:blipFill>
        <p:spPr>
          <a:xfrm>
            <a:off x="4225030" y="1708871"/>
            <a:ext cx="4277595" cy="2759212"/>
          </a:xfrm>
          <a:prstGeom prst="rect">
            <a:avLst/>
          </a:prstGeom>
        </p:spPr>
      </p:pic>
      <p:pic>
        <p:nvPicPr>
          <p:cNvPr id="19" name="图片 18">
            <a:extLst>
              <a:ext uri="{FF2B5EF4-FFF2-40B4-BE49-F238E27FC236}">
                <a16:creationId xmlns:a16="http://schemas.microsoft.com/office/drawing/2014/main" id="{FB9694CA-9375-094B-ADDC-BA963E835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0" name="文本框 7">
            <a:extLst>
              <a:ext uri="{FF2B5EF4-FFF2-40B4-BE49-F238E27FC236}">
                <a16:creationId xmlns:a16="http://schemas.microsoft.com/office/drawing/2014/main" id="{5F6DA264-D988-464D-9054-5537C6E56F2A}"/>
              </a:ext>
            </a:extLst>
          </p:cNvPr>
          <p:cNvSpPr txBox="1"/>
          <p:nvPr/>
        </p:nvSpPr>
        <p:spPr>
          <a:xfrm>
            <a:off x="4183808" y="6530627"/>
            <a:ext cx="382438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918759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400" b="1" dirty="0">
                <a:solidFill>
                  <a:prstClr val="black"/>
                </a:solidFill>
                <a:latin typeface="微软雅黑"/>
                <a:ea typeface="微软雅黑"/>
              </a:rPr>
              <a:t>概览</a:t>
            </a:r>
            <a:r>
              <a:rPr lang="en-US" altLang="zh-CN" sz="2400" b="1" dirty="0">
                <a:solidFill>
                  <a:prstClr val="black"/>
                </a:solidFill>
                <a:latin typeface="微软雅黑"/>
                <a:ea typeface="微软雅黑"/>
              </a:rPr>
              <a:t>——</a:t>
            </a:r>
            <a:r>
              <a:rPr lang="en" altLang="zh-CN" sz="2400" dirty="0">
                <a:solidFill>
                  <a:prstClr val="black"/>
                </a:solidFill>
                <a:latin typeface="微软雅黑"/>
                <a:ea typeface="微软雅黑"/>
              </a:rPr>
              <a:t>﻿Our Contributions</a:t>
            </a:r>
            <a:endParaRPr lang="en-US" altLang="zh-CN" sz="2400" b="1" dirty="0">
              <a:solidFill>
                <a:prstClr val="black"/>
              </a:solidFill>
              <a:latin typeface="微软雅黑"/>
              <a:ea typeface="微软雅黑"/>
            </a:endParaRPr>
          </a:p>
        </p:txBody>
      </p:sp>
      <p:sp>
        <p:nvSpPr>
          <p:cNvPr id="13" name="文本框 12">
            <a:extLst>
              <a:ext uri="{FF2B5EF4-FFF2-40B4-BE49-F238E27FC236}">
                <a16:creationId xmlns:a16="http://schemas.microsoft.com/office/drawing/2014/main" id="{FC764F18-C264-2940-893B-6A975083B3EF}"/>
              </a:ext>
            </a:extLst>
          </p:cNvPr>
          <p:cNvSpPr txBox="1"/>
          <p:nvPr/>
        </p:nvSpPr>
        <p:spPr>
          <a:xfrm>
            <a:off x="542378" y="1424110"/>
            <a:ext cx="9616229" cy="646331"/>
          </a:xfrm>
          <a:prstGeom prst="rect">
            <a:avLst/>
          </a:prstGeom>
          <a:noFill/>
        </p:spPr>
        <p:txBody>
          <a:bodyPr wrap="square">
            <a:spAutoFit/>
          </a:bodyPr>
          <a:lstStyle/>
          <a:p>
            <a:r>
              <a:rPr lang="en-US" altLang="zh-CN" b="0" i="0" dirty="0">
                <a:solidFill>
                  <a:srgbClr val="121212"/>
                </a:solidFill>
                <a:effectLst/>
                <a:latin typeface="-apple-system"/>
              </a:rPr>
              <a:t>1.</a:t>
            </a:r>
            <a:r>
              <a:rPr lang="zh-CN" altLang="en-US" dirty="0">
                <a:solidFill>
                  <a:srgbClr val="121212"/>
                </a:solidFill>
                <a:latin typeface="-apple-system"/>
              </a:rPr>
              <a:t> </a:t>
            </a:r>
            <a:r>
              <a:rPr lang="zh-CN" altLang="en-US" b="0" i="0" dirty="0">
                <a:solidFill>
                  <a:srgbClr val="121212"/>
                </a:solidFill>
                <a:effectLst/>
                <a:latin typeface="-apple-system"/>
              </a:rPr>
              <a:t>我们提出了一个安全且有效的</a:t>
            </a:r>
            <a:r>
              <a:rPr lang="zh-CN" altLang="en-US" b="1" i="0" dirty="0">
                <a:solidFill>
                  <a:srgbClr val="121212"/>
                </a:solidFill>
                <a:effectLst/>
                <a:latin typeface="-apple-system"/>
              </a:rPr>
              <a:t>决策树预测隐私计算框架</a:t>
            </a:r>
            <a:r>
              <a:rPr lang="zh-CN" altLang="en-US" b="0" i="0" dirty="0">
                <a:solidFill>
                  <a:srgbClr val="121212"/>
                </a:solidFill>
                <a:effectLst/>
                <a:latin typeface="-apple-system"/>
              </a:rPr>
              <a:t>，该框架可以保护模型的隐私和输入数据的隐私，而且不需要</a:t>
            </a:r>
            <a:r>
              <a:rPr lang="en-US" altLang="zh-CN" b="0" i="0" dirty="0">
                <a:solidFill>
                  <a:srgbClr val="121212"/>
                </a:solidFill>
                <a:effectLst/>
                <a:latin typeface="-apple-system"/>
              </a:rPr>
              <a:t>Provider </a:t>
            </a:r>
            <a:r>
              <a:rPr lang="zh-CN" altLang="en-US" b="0" i="0" dirty="0">
                <a:solidFill>
                  <a:srgbClr val="121212"/>
                </a:solidFill>
                <a:effectLst/>
                <a:latin typeface="-apple-system"/>
              </a:rPr>
              <a:t>和 </a:t>
            </a:r>
            <a:r>
              <a:rPr lang="en-US" altLang="zh-CN" b="0" i="0" dirty="0">
                <a:solidFill>
                  <a:srgbClr val="121212"/>
                </a:solidFill>
                <a:effectLst/>
                <a:latin typeface="-apple-system"/>
              </a:rPr>
              <a:t>Client</a:t>
            </a:r>
            <a:r>
              <a:rPr lang="zh-CN" altLang="en-US" b="0" i="0" dirty="0">
                <a:solidFill>
                  <a:srgbClr val="121212"/>
                </a:solidFill>
                <a:effectLst/>
                <a:latin typeface="-apple-system"/>
              </a:rPr>
              <a:t>在线状态进行</a:t>
            </a:r>
            <a:r>
              <a:rPr lang="zh-CN" altLang="en-US" dirty="0">
                <a:solidFill>
                  <a:srgbClr val="121212"/>
                </a:solidFill>
                <a:latin typeface="-apple-system"/>
              </a:rPr>
              <a:t>交互</a:t>
            </a:r>
            <a:r>
              <a:rPr lang="zh-CN" altLang="en-US" b="0" i="0" dirty="0">
                <a:solidFill>
                  <a:srgbClr val="121212"/>
                </a:solidFill>
                <a:effectLst/>
                <a:latin typeface="-apple-system"/>
              </a:rPr>
              <a:t>。</a:t>
            </a:r>
            <a:endParaRPr lang="zh-CN" altLang="en-US" dirty="0"/>
          </a:p>
        </p:txBody>
      </p:sp>
      <p:sp>
        <p:nvSpPr>
          <p:cNvPr id="15" name="文本框 14">
            <a:extLst>
              <a:ext uri="{FF2B5EF4-FFF2-40B4-BE49-F238E27FC236}">
                <a16:creationId xmlns:a16="http://schemas.microsoft.com/office/drawing/2014/main" id="{55A37FD8-FFC3-6C4D-90B1-F9179F242E04}"/>
              </a:ext>
            </a:extLst>
          </p:cNvPr>
          <p:cNvSpPr txBox="1"/>
          <p:nvPr/>
        </p:nvSpPr>
        <p:spPr>
          <a:xfrm>
            <a:off x="542378" y="3075576"/>
            <a:ext cx="10536006" cy="646331"/>
          </a:xfrm>
          <a:prstGeom prst="rect">
            <a:avLst/>
          </a:prstGeom>
          <a:noFill/>
        </p:spPr>
        <p:txBody>
          <a:bodyPr wrap="square">
            <a:spAutoFit/>
          </a:bodyPr>
          <a:lstStyle/>
          <a:p>
            <a:r>
              <a:rPr lang="en-US" altLang="zh-CN" b="0" i="0" dirty="0">
                <a:solidFill>
                  <a:srgbClr val="121212"/>
                </a:solidFill>
                <a:effectLst/>
                <a:latin typeface="-apple-system"/>
              </a:rPr>
              <a:t>2.</a:t>
            </a:r>
            <a:r>
              <a:rPr lang="zh-CN" altLang="en-US" b="0" i="0" dirty="0">
                <a:solidFill>
                  <a:srgbClr val="121212"/>
                </a:solidFill>
                <a:effectLst/>
                <a:latin typeface="-apple-system"/>
              </a:rPr>
              <a:t> 我们开发了一个量身定制的协议，该协议仅在在线执行过程中利用轻量级的</a:t>
            </a:r>
            <a:r>
              <a:rPr lang="zh-CN" altLang="en-US" dirty="0">
                <a:solidFill>
                  <a:srgbClr val="121212"/>
                </a:solidFill>
                <a:latin typeface="-apple-system"/>
              </a:rPr>
              <a:t>加性</a:t>
            </a:r>
            <a:r>
              <a:rPr lang="zh-CN" altLang="en-US" b="0" i="0" dirty="0">
                <a:solidFill>
                  <a:srgbClr val="121212"/>
                </a:solidFill>
                <a:effectLst/>
                <a:latin typeface="-apple-system"/>
              </a:rPr>
              <a:t>秘密共享，并具有正式的安全证明。</a:t>
            </a:r>
            <a:endParaRPr lang="zh-CN" altLang="en-US" dirty="0"/>
          </a:p>
        </p:txBody>
      </p:sp>
      <p:sp>
        <p:nvSpPr>
          <p:cNvPr id="18" name="文本框 17">
            <a:extLst>
              <a:ext uri="{FF2B5EF4-FFF2-40B4-BE49-F238E27FC236}">
                <a16:creationId xmlns:a16="http://schemas.microsoft.com/office/drawing/2014/main" id="{361F1EC6-FCED-7441-940C-7AB6F9E4F67B}"/>
              </a:ext>
            </a:extLst>
          </p:cNvPr>
          <p:cNvSpPr txBox="1"/>
          <p:nvPr/>
        </p:nvSpPr>
        <p:spPr>
          <a:xfrm>
            <a:off x="521902" y="4403876"/>
            <a:ext cx="11099112" cy="646331"/>
          </a:xfrm>
          <a:prstGeom prst="rect">
            <a:avLst/>
          </a:prstGeom>
          <a:noFill/>
        </p:spPr>
        <p:txBody>
          <a:bodyPr wrap="square">
            <a:spAutoFit/>
          </a:bodyPr>
          <a:lstStyle/>
          <a:p>
            <a:r>
              <a:rPr lang="en-US" altLang="zh-CN" b="0" i="0" dirty="0">
                <a:solidFill>
                  <a:srgbClr val="121212"/>
                </a:solidFill>
                <a:effectLst/>
                <a:latin typeface="-apple-system"/>
              </a:rPr>
              <a:t>3.</a:t>
            </a:r>
            <a:r>
              <a:rPr lang="zh-CN" altLang="en-US" b="0" i="0" dirty="0">
                <a:solidFill>
                  <a:srgbClr val="121212"/>
                </a:solidFill>
                <a:effectLst/>
                <a:latin typeface="-apple-system"/>
              </a:rPr>
              <a:t> 我们对</a:t>
            </a:r>
            <a:r>
              <a:rPr lang="zh-CN" altLang="en-US" dirty="0">
                <a:solidFill>
                  <a:srgbClr val="121212"/>
                </a:solidFill>
                <a:latin typeface="-apple-system"/>
              </a:rPr>
              <a:t>提出</a:t>
            </a:r>
            <a:r>
              <a:rPr lang="zh-CN" altLang="en-US" b="0" i="0" dirty="0">
                <a:solidFill>
                  <a:srgbClr val="121212"/>
                </a:solidFill>
                <a:effectLst/>
                <a:latin typeface="-apple-system"/>
              </a:rPr>
              <a:t>的决策树进行了</a:t>
            </a:r>
            <a:r>
              <a:rPr lang="zh-CN" altLang="en-US" dirty="0">
                <a:solidFill>
                  <a:srgbClr val="121212"/>
                </a:solidFill>
                <a:latin typeface="-apple-system"/>
              </a:rPr>
              <a:t>实验</a:t>
            </a:r>
            <a:r>
              <a:rPr lang="zh-CN" altLang="en-US" b="0" i="0" dirty="0">
                <a:solidFill>
                  <a:srgbClr val="121212"/>
                </a:solidFill>
                <a:effectLst/>
                <a:latin typeface="-apple-system"/>
              </a:rPr>
              <a:t>，展示了我们安全设计的性能，以及为客户带来的性能优势（计算量优化了 </a:t>
            </a:r>
            <a:r>
              <a:rPr lang="en-US" altLang="zh-CN" b="0" i="0" dirty="0">
                <a:solidFill>
                  <a:srgbClr val="121212"/>
                </a:solidFill>
                <a:effectLst/>
                <a:latin typeface="-apple-system"/>
              </a:rPr>
              <a:t>4 </a:t>
            </a:r>
            <a:r>
              <a:rPr lang="zh-CN" altLang="en-US" b="0" i="0" dirty="0">
                <a:solidFill>
                  <a:srgbClr val="121212"/>
                </a:solidFill>
                <a:effectLst/>
                <a:latin typeface="-apple-system"/>
              </a:rPr>
              <a:t>个数量级，通信量优化了 </a:t>
            </a:r>
            <a:r>
              <a:rPr lang="en-US" altLang="zh-CN" b="0" i="0" dirty="0">
                <a:solidFill>
                  <a:srgbClr val="121212"/>
                </a:solidFill>
                <a:effectLst/>
                <a:latin typeface="-apple-system"/>
              </a:rPr>
              <a:t>163 </a:t>
            </a:r>
            <a:r>
              <a:rPr lang="zh-CN" altLang="en-US" b="0" i="0" dirty="0">
                <a:solidFill>
                  <a:srgbClr val="121212"/>
                </a:solidFill>
                <a:effectLst/>
                <a:latin typeface="-apple-system"/>
              </a:rPr>
              <a:t>个数量级），而不是之前工作中非外包设定。</a:t>
            </a:r>
            <a:endParaRPr lang="zh-CN" altLang="en-US" dirty="0"/>
          </a:p>
        </p:txBody>
      </p:sp>
      <p:pic>
        <p:nvPicPr>
          <p:cNvPr id="19" name="图片 18">
            <a:extLst>
              <a:ext uri="{FF2B5EF4-FFF2-40B4-BE49-F238E27FC236}">
                <a16:creationId xmlns:a16="http://schemas.microsoft.com/office/drawing/2014/main" id="{E8D95E1C-BD22-7C4F-ABFC-E24BA71C1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0" name="文本框 7">
            <a:extLst>
              <a:ext uri="{FF2B5EF4-FFF2-40B4-BE49-F238E27FC236}">
                <a16:creationId xmlns:a16="http://schemas.microsoft.com/office/drawing/2014/main" id="{D88B31CC-1795-DB49-882C-E5CE45913B45}"/>
              </a:ext>
            </a:extLst>
          </p:cNvPr>
          <p:cNvSpPr txBox="1"/>
          <p:nvPr/>
        </p:nvSpPr>
        <p:spPr>
          <a:xfrm>
            <a:off x="4183808" y="6530627"/>
            <a:ext cx="382438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359704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altLang="zh-CN" dirty="0"/>
              <a:t>02</a:t>
            </a:r>
            <a:endParaRPr lang="en-US" dirty="0"/>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zh-CN" altLang="en-US" dirty="0"/>
              <a:t>预备知识</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030982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微软雅黑"/>
                <a:ea typeface="微软雅黑"/>
              </a:rPr>
              <a:t>预备知识</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决策树算法</a:t>
            </a:r>
            <a:endParaRPr lang="en-US" altLang="zh-CN" sz="2400" b="1" dirty="0">
              <a:solidFill>
                <a:prstClr val="black"/>
              </a:solidFill>
              <a:latin typeface="微软雅黑"/>
              <a:ea typeface="微软雅黑"/>
            </a:endParaRPr>
          </a:p>
        </p:txBody>
      </p:sp>
      <p:sp>
        <p:nvSpPr>
          <p:cNvPr id="3" name="Rectangle 4">
            <a:extLst>
              <a:ext uri="{FF2B5EF4-FFF2-40B4-BE49-F238E27FC236}">
                <a16:creationId xmlns:a16="http://schemas.microsoft.com/office/drawing/2014/main" id="{1217E3A9-2B56-4D48-A744-2DB9AB6D7D21}"/>
              </a:ext>
            </a:extLst>
          </p:cNvPr>
          <p:cNvSpPr>
            <a:spLocks noChangeArrowheads="1"/>
          </p:cNvSpPr>
          <p:nvPr/>
        </p:nvSpPr>
        <p:spPr bwMode="auto">
          <a:xfrm>
            <a:off x="934963" y="2423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文本框 19">
            <a:extLst>
              <a:ext uri="{FF2B5EF4-FFF2-40B4-BE49-F238E27FC236}">
                <a16:creationId xmlns:a16="http://schemas.microsoft.com/office/drawing/2014/main" id="{157CD0E2-D0B3-F244-95A9-4F56B6966A83}"/>
              </a:ext>
            </a:extLst>
          </p:cNvPr>
          <p:cNvSpPr txBox="1"/>
          <p:nvPr/>
        </p:nvSpPr>
        <p:spPr>
          <a:xfrm>
            <a:off x="213883" y="723711"/>
            <a:ext cx="1564813" cy="369332"/>
          </a:xfrm>
          <a:prstGeom prst="rect">
            <a:avLst/>
          </a:prstGeom>
          <a:noFill/>
        </p:spPr>
        <p:txBody>
          <a:bodyPr wrap="square">
            <a:spAutoFit/>
          </a:bodyPr>
          <a:lstStyle/>
          <a:p>
            <a:r>
              <a:rPr lang="zh-CN" altLang="en-US" b="1" dirty="0"/>
              <a:t>决策树算法：</a:t>
            </a:r>
          </a:p>
        </p:txBody>
      </p:sp>
      <p:pic>
        <p:nvPicPr>
          <p:cNvPr id="1028" name="Picture 4">
            <a:extLst>
              <a:ext uri="{FF2B5EF4-FFF2-40B4-BE49-F238E27FC236}">
                <a16:creationId xmlns:a16="http://schemas.microsoft.com/office/drawing/2014/main" id="{90603940-A45E-6340-A099-25BBE2BBF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509" y="815326"/>
            <a:ext cx="6467604" cy="3826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CEB724-C6AA-6942-A7C6-7596326D5E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8" r="78" b="82405"/>
          <a:stretch/>
        </p:blipFill>
        <p:spPr bwMode="auto">
          <a:xfrm>
            <a:off x="996289" y="4948262"/>
            <a:ext cx="10275692" cy="1107851"/>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405121FB-F10D-A24F-8E02-9B6A386B0F71}"/>
              </a:ext>
            </a:extLst>
          </p:cNvPr>
          <p:cNvSpPr txBox="1"/>
          <p:nvPr/>
        </p:nvSpPr>
        <p:spPr>
          <a:xfrm>
            <a:off x="8553916" y="6165502"/>
            <a:ext cx="6569900" cy="369332"/>
          </a:xfrm>
          <a:prstGeom prst="rect">
            <a:avLst/>
          </a:prstGeom>
          <a:noFill/>
        </p:spPr>
        <p:txBody>
          <a:bodyPr wrap="square">
            <a:spAutoFit/>
          </a:bodyPr>
          <a:lstStyle/>
          <a:p>
            <a:r>
              <a:rPr lang="zh-CN" altLang="en-US" b="0" i="0" dirty="0">
                <a:solidFill>
                  <a:srgbClr val="121212"/>
                </a:solidFill>
                <a:effectLst/>
                <a:latin typeface="-apple-system"/>
              </a:rPr>
              <a:t>图片摘自</a:t>
            </a:r>
            <a:r>
              <a:rPr lang="en-US" altLang="zh-CN" b="0" i="0" dirty="0">
                <a:solidFill>
                  <a:srgbClr val="121212"/>
                </a:solidFill>
                <a:effectLst/>
                <a:latin typeface="-apple-system"/>
              </a:rPr>
              <a:t>《</a:t>
            </a:r>
            <a:r>
              <a:rPr lang="zh-CN" altLang="en-US" b="0" i="0" dirty="0">
                <a:solidFill>
                  <a:srgbClr val="121212"/>
                </a:solidFill>
                <a:effectLst/>
                <a:latin typeface="-apple-system"/>
              </a:rPr>
              <a:t>机器学习</a:t>
            </a:r>
            <a:r>
              <a:rPr lang="en-US" altLang="zh-CN" b="0" i="0" dirty="0">
                <a:solidFill>
                  <a:srgbClr val="121212"/>
                </a:solidFill>
                <a:effectLst/>
                <a:latin typeface="-apple-system"/>
              </a:rPr>
              <a:t>》</a:t>
            </a:r>
            <a:r>
              <a:rPr lang="zh-CN" altLang="en-US" b="0" i="0" dirty="0">
                <a:solidFill>
                  <a:srgbClr val="121212"/>
                </a:solidFill>
                <a:effectLst/>
                <a:latin typeface="-apple-system"/>
              </a:rPr>
              <a:t>周志华</a:t>
            </a:r>
            <a:endParaRPr lang="zh-CN" altLang="en-US" dirty="0"/>
          </a:p>
        </p:txBody>
      </p:sp>
      <p:pic>
        <p:nvPicPr>
          <p:cNvPr id="33" name="图片 32">
            <a:extLst>
              <a:ext uri="{FF2B5EF4-FFF2-40B4-BE49-F238E27FC236}">
                <a16:creationId xmlns:a16="http://schemas.microsoft.com/office/drawing/2014/main" id="{393B0AE3-086E-6649-9960-B9B3F75F7D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12" name="文本框 7">
            <a:extLst>
              <a:ext uri="{FF2B5EF4-FFF2-40B4-BE49-F238E27FC236}">
                <a16:creationId xmlns:a16="http://schemas.microsoft.com/office/drawing/2014/main" id="{E6D04F76-0260-454A-8545-776F258D48B4}"/>
              </a:ext>
            </a:extLst>
          </p:cNvPr>
          <p:cNvSpPr txBox="1"/>
          <p:nvPr/>
        </p:nvSpPr>
        <p:spPr>
          <a:xfrm>
            <a:off x="4183808" y="6530627"/>
            <a:ext cx="398864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135445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微软雅黑"/>
                <a:ea typeface="微软雅黑"/>
              </a:rPr>
              <a:t>预备知识</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决策树算法</a:t>
            </a:r>
            <a:endParaRPr lang="en-US" altLang="zh-CN" sz="2400" b="1" dirty="0">
              <a:solidFill>
                <a:prstClr val="black"/>
              </a:solidFill>
              <a:latin typeface="微软雅黑"/>
              <a:ea typeface="微软雅黑"/>
            </a:endParaRPr>
          </a:p>
        </p:txBody>
      </p:sp>
      <p:sp>
        <p:nvSpPr>
          <p:cNvPr id="20" name="文本框 19">
            <a:extLst>
              <a:ext uri="{FF2B5EF4-FFF2-40B4-BE49-F238E27FC236}">
                <a16:creationId xmlns:a16="http://schemas.microsoft.com/office/drawing/2014/main" id="{157CD0E2-D0B3-F244-95A9-4F56B6966A83}"/>
              </a:ext>
            </a:extLst>
          </p:cNvPr>
          <p:cNvSpPr txBox="1"/>
          <p:nvPr/>
        </p:nvSpPr>
        <p:spPr>
          <a:xfrm>
            <a:off x="213883" y="723711"/>
            <a:ext cx="1564813" cy="369332"/>
          </a:xfrm>
          <a:prstGeom prst="rect">
            <a:avLst/>
          </a:prstGeom>
          <a:noFill/>
        </p:spPr>
        <p:txBody>
          <a:bodyPr wrap="square">
            <a:spAutoFit/>
          </a:bodyPr>
          <a:lstStyle/>
          <a:p>
            <a:r>
              <a:rPr lang="zh-CN" altLang="en-US" b="1" dirty="0"/>
              <a:t>决策树算法：</a:t>
            </a:r>
          </a:p>
        </p:txBody>
      </p:sp>
      <p:pic>
        <p:nvPicPr>
          <p:cNvPr id="2050" name="Picture 2">
            <a:extLst>
              <a:ext uri="{FF2B5EF4-FFF2-40B4-BE49-F238E27FC236}">
                <a16:creationId xmlns:a16="http://schemas.microsoft.com/office/drawing/2014/main" id="{0371205B-CD8E-5549-A471-3D3434D4D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34" y="1115881"/>
            <a:ext cx="4584677" cy="324632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a:extLst>
              <a:ext uri="{FF2B5EF4-FFF2-40B4-BE49-F238E27FC236}">
                <a16:creationId xmlns:a16="http://schemas.microsoft.com/office/drawing/2014/main" id="{FC325963-F3CD-A54C-8EA5-9D05313AC8FA}"/>
              </a:ext>
            </a:extLst>
          </p:cNvPr>
          <p:cNvGrpSpPr/>
          <p:nvPr/>
        </p:nvGrpSpPr>
        <p:grpSpPr>
          <a:xfrm>
            <a:off x="4848848" y="1002365"/>
            <a:ext cx="7586412" cy="934778"/>
            <a:chOff x="4019379" y="960376"/>
            <a:chExt cx="7586412" cy="934778"/>
          </a:xfrm>
        </p:grpSpPr>
        <p:pic>
          <p:nvPicPr>
            <p:cNvPr id="5" name="图片 4">
              <a:extLst>
                <a:ext uri="{FF2B5EF4-FFF2-40B4-BE49-F238E27FC236}">
                  <a16:creationId xmlns:a16="http://schemas.microsoft.com/office/drawing/2014/main" id="{D8C7141B-0BBA-3448-83A1-476778C4B0E9}"/>
                </a:ext>
              </a:extLst>
            </p:cNvPr>
            <p:cNvPicPr>
              <a:picLocks noChangeAspect="1"/>
            </p:cNvPicPr>
            <p:nvPr/>
          </p:nvPicPr>
          <p:blipFill>
            <a:blip r:embed="rId4"/>
            <a:stretch>
              <a:fillRect/>
            </a:stretch>
          </p:blipFill>
          <p:spPr>
            <a:xfrm>
              <a:off x="7982492" y="960376"/>
              <a:ext cx="535207" cy="304333"/>
            </a:xfrm>
            <a:prstGeom prst="rect">
              <a:avLst/>
            </a:prstGeom>
          </p:spPr>
        </p:pic>
        <p:sp>
          <p:nvSpPr>
            <p:cNvPr id="6" name="文本框 5">
              <a:extLst>
                <a:ext uri="{FF2B5EF4-FFF2-40B4-BE49-F238E27FC236}">
                  <a16:creationId xmlns:a16="http://schemas.microsoft.com/office/drawing/2014/main" id="{BEE32DAB-7E35-8E45-8643-CB0B0EEA62D6}"/>
                </a:ext>
              </a:extLst>
            </p:cNvPr>
            <p:cNvSpPr txBox="1"/>
            <p:nvPr/>
          </p:nvSpPr>
          <p:spPr>
            <a:xfrm>
              <a:off x="4019379" y="967902"/>
              <a:ext cx="4040278" cy="369332"/>
            </a:xfrm>
            <a:prstGeom prst="rect">
              <a:avLst/>
            </a:prstGeom>
            <a:noFill/>
          </p:spPr>
          <p:txBody>
            <a:bodyPr wrap="square" rtlCol="0">
              <a:spAutoFit/>
            </a:bodyPr>
            <a:lstStyle/>
            <a:p>
              <a:r>
                <a:rPr kumimoji="1" lang="zh-CN" altLang="en-US" dirty="0"/>
                <a:t>决策树中决策节点称为</a:t>
              </a:r>
              <a:r>
                <a:rPr kumimoji="1" lang="en-US" altLang="zh-CN" dirty="0"/>
                <a:t>Decision Node</a:t>
              </a:r>
              <a:endParaRPr kumimoji="1" lang="zh-CN" altLang="en-US" dirty="0"/>
            </a:p>
          </p:txBody>
        </p:sp>
        <p:sp>
          <p:nvSpPr>
            <p:cNvPr id="19" name="文本框 18">
              <a:extLst>
                <a:ext uri="{FF2B5EF4-FFF2-40B4-BE49-F238E27FC236}">
                  <a16:creationId xmlns:a16="http://schemas.microsoft.com/office/drawing/2014/main" id="{F4C966FE-6E00-9A49-A0EE-2EFEB56F980B}"/>
                </a:ext>
              </a:extLst>
            </p:cNvPr>
            <p:cNvSpPr txBox="1"/>
            <p:nvPr/>
          </p:nvSpPr>
          <p:spPr>
            <a:xfrm>
              <a:off x="4073724" y="1525822"/>
              <a:ext cx="4263167" cy="369332"/>
            </a:xfrm>
            <a:prstGeom prst="rect">
              <a:avLst/>
            </a:prstGeom>
            <a:noFill/>
          </p:spPr>
          <p:txBody>
            <a:bodyPr wrap="square">
              <a:spAutoFit/>
            </a:bodyPr>
            <a:lstStyle/>
            <a:p>
              <a:r>
                <a:rPr lang="zh-CN" altLang="en-US" b="0" i="0" dirty="0">
                  <a:solidFill>
                    <a:srgbClr val="121212"/>
                  </a:solidFill>
                  <a:effectLst/>
                  <a:latin typeface="-apple-system"/>
                </a:rPr>
                <a:t>给定 </a:t>
              </a:r>
              <a:r>
                <a:rPr lang="en-US" altLang="zh-CN" b="0" i="0" dirty="0">
                  <a:solidFill>
                    <a:srgbClr val="121212"/>
                  </a:solidFill>
                  <a:effectLst/>
                  <a:latin typeface="-apple-system"/>
                </a:rPr>
                <a:t>m </a:t>
              </a:r>
              <a:r>
                <a:rPr lang="zh-CN" altLang="en-US" b="0" i="0" dirty="0">
                  <a:solidFill>
                    <a:srgbClr val="121212"/>
                  </a:solidFill>
                  <a:effectLst/>
                  <a:latin typeface="-apple-system"/>
                </a:rPr>
                <a:t>个决策点，我们因此有</a:t>
              </a:r>
              <a:r>
                <a:rPr lang="zh-CN" altLang="en-US" b="0" i="0" dirty="0">
                  <a:solidFill>
                    <a:srgbClr val="121212"/>
                  </a:solidFill>
                  <a:effectLst/>
                  <a:latin typeface="Menlo" panose="020B0609030804020204" pitchFamily="49" charset="0"/>
                </a:rPr>
                <a:t>阈值向量</a:t>
              </a:r>
              <a:endParaRPr lang="zh-CN" altLang="en-US" dirty="0"/>
            </a:p>
          </p:txBody>
        </p:sp>
        <p:grpSp>
          <p:nvGrpSpPr>
            <p:cNvPr id="14" name="组合 13">
              <a:extLst>
                <a:ext uri="{FF2B5EF4-FFF2-40B4-BE49-F238E27FC236}">
                  <a16:creationId xmlns:a16="http://schemas.microsoft.com/office/drawing/2014/main" id="{11D903FA-408A-D648-A9BF-F802A2F89507}"/>
                </a:ext>
              </a:extLst>
            </p:cNvPr>
            <p:cNvGrpSpPr/>
            <p:nvPr/>
          </p:nvGrpSpPr>
          <p:grpSpPr>
            <a:xfrm>
              <a:off x="8562726" y="977710"/>
              <a:ext cx="3043065" cy="392731"/>
              <a:chOff x="4264185" y="2342253"/>
              <a:chExt cx="2932694" cy="369332"/>
            </a:xfrm>
          </p:grpSpPr>
          <p:pic>
            <p:nvPicPr>
              <p:cNvPr id="11" name="图片 10">
                <a:extLst>
                  <a:ext uri="{FF2B5EF4-FFF2-40B4-BE49-F238E27FC236}">
                    <a16:creationId xmlns:a16="http://schemas.microsoft.com/office/drawing/2014/main" id="{C215DE6D-9B88-C644-9506-94E004DD7AA0}"/>
                  </a:ext>
                </a:extLst>
              </p:cNvPr>
              <p:cNvPicPr>
                <a:picLocks noChangeAspect="1"/>
              </p:cNvPicPr>
              <p:nvPr/>
            </p:nvPicPr>
            <p:blipFill>
              <a:blip r:embed="rId5"/>
              <a:stretch>
                <a:fillRect/>
              </a:stretch>
            </p:blipFill>
            <p:spPr>
              <a:xfrm>
                <a:off x="5527332" y="2342254"/>
                <a:ext cx="326896" cy="347327"/>
              </a:xfrm>
              <a:prstGeom prst="rect">
                <a:avLst/>
              </a:prstGeom>
            </p:spPr>
          </p:pic>
          <p:sp>
            <p:nvSpPr>
              <p:cNvPr id="22" name="文本框 21">
                <a:extLst>
                  <a:ext uri="{FF2B5EF4-FFF2-40B4-BE49-F238E27FC236}">
                    <a16:creationId xmlns:a16="http://schemas.microsoft.com/office/drawing/2014/main" id="{CF440DF3-EB92-DE47-8E3F-5C5526ED5219}"/>
                  </a:ext>
                </a:extLst>
              </p:cNvPr>
              <p:cNvSpPr txBox="1"/>
              <p:nvPr/>
            </p:nvSpPr>
            <p:spPr>
              <a:xfrm>
                <a:off x="4264185" y="2342253"/>
                <a:ext cx="1374731" cy="369332"/>
              </a:xfrm>
              <a:prstGeom prst="rect">
                <a:avLst/>
              </a:prstGeom>
              <a:noFill/>
            </p:spPr>
            <p:txBody>
              <a:bodyPr wrap="square">
                <a:spAutoFit/>
              </a:bodyPr>
              <a:lstStyle/>
              <a:p>
                <a:r>
                  <a:rPr lang="zh-CN" altLang="en-US" b="0" i="0" dirty="0">
                    <a:solidFill>
                      <a:srgbClr val="121212"/>
                    </a:solidFill>
                    <a:effectLst/>
                    <a:latin typeface="-apple-system"/>
                  </a:rPr>
                  <a:t>其上有常数 </a:t>
                </a:r>
                <a:endParaRPr lang="zh-CN" altLang="en-US" dirty="0"/>
              </a:p>
            </p:txBody>
          </p:sp>
          <p:sp>
            <p:nvSpPr>
              <p:cNvPr id="24" name="文本框 23">
                <a:extLst>
                  <a:ext uri="{FF2B5EF4-FFF2-40B4-BE49-F238E27FC236}">
                    <a16:creationId xmlns:a16="http://schemas.microsoft.com/office/drawing/2014/main" id="{0916A8FD-E473-DC45-95F7-74E57EACD8EA}"/>
                  </a:ext>
                </a:extLst>
              </p:cNvPr>
              <p:cNvSpPr txBox="1"/>
              <p:nvPr/>
            </p:nvSpPr>
            <p:spPr>
              <a:xfrm>
                <a:off x="5822148" y="2342253"/>
                <a:ext cx="1374731" cy="347327"/>
              </a:xfrm>
              <a:prstGeom prst="rect">
                <a:avLst/>
              </a:prstGeom>
              <a:noFill/>
            </p:spPr>
            <p:txBody>
              <a:bodyPr wrap="square">
                <a:spAutoFit/>
              </a:bodyPr>
              <a:lstStyle/>
              <a:p>
                <a:r>
                  <a:rPr lang="zh-CN" altLang="en-US" b="0" i="0" dirty="0">
                    <a:solidFill>
                      <a:srgbClr val="121212"/>
                    </a:solidFill>
                    <a:effectLst/>
                    <a:latin typeface="-apple-system"/>
                  </a:rPr>
                  <a:t>表示阈值</a:t>
                </a:r>
                <a:endParaRPr lang="zh-CN" altLang="en-US" dirty="0"/>
              </a:p>
            </p:txBody>
          </p:sp>
        </p:grpSp>
        <p:grpSp>
          <p:nvGrpSpPr>
            <p:cNvPr id="21" name="组合 20">
              <a:extLst>
                <a:ext uri="{FF2B5EF4-FFF2-40B4-BE49-F238E27FC236}">
                  <a16:creationId xmlns:a16="http://schemas.microsoft.com/office/drawing/2014/main" id="{85B080F4-BCBD-D44B-AC0A-FA72CEBDB9CE}"/>
                </a:ext>
              </a:extLst>
            </p:cNvPr>
            <p:cNvGrpSpPr/>
            <p:nvPr/>
          </p:nvGrpSpPr>
          <p:grpSpPr>
            <a:xfrm>
              <a:off x="8464044" y="1439685"/>
              <a:ext cx="2149399" cy="446470"/>
              <a:chOff x="5759450" y="3171623"/>
              <a:chExt cx="2445619" cy="508000"/>
            </a:xfrm>
          </p:grpSpPr>
          <p:pic>
            <p:nvPicPr>
              <p:cNvPr id="15" name="图片 14">
                <a:extLst>
                  <a:ext uri="{FF2B5EF4-FFF2-40B4-BE49-F238E27FC236}">
                    <a16:creationId xmlns:a16="http://schemas.microsoft.com/office/drawing/2014/main" id="{A1535A3E-F90F-EA44-85DD-2953F8C5F9CB}"/>
                  </a:ext>
                </a:extLst>
              </p:cNvPr>
              <p:cNvPicPr>
                <a:picLocks noChangeAspect="1"/>
              </p:cNvPicPr>
              <p:nvPr/>
            </p:nvPicPr>
            <p:blipFill>
              <a:blip r:embed="rId6"/>
              <a:stretch>
                <a:fillRect/>
              </a:stretch>
            </p:blipFill>
            <p:spPr>
              <a:xfrm>
                <a:off x="5759450" y="3225800"/>
                <a:ext cx="673100" cy="406400"/>
              </a:xfrm>
              <a:prstGeom prst="rect">
                <a:avLst/>
              </a:prstGeom>
            </p:spPr>
          </p:pic>
          <p:pic>
            <p:nvPicPr>
              <p:cNvPr id="18" name="图片 17">
                <a:extLst>
                  <a:ext uri="{FF2B5EF4-FFF2-40B4-BE49-F238E27FC236}">
                    <a16:creationId xmlns:a16="http://schemas.microsoft.com/office/drawing/2014/main" id="{EDC6088B-5027-FB46-963D-CA5367362C84}"/>
                  </a:ext>
                </a:extLst>
              </p:cNvPr>
              <p:cNvPicPr>
                <a:picLocks noChangeAspect="1"/>
              </p:cNvPicPr>
              <p:nvPr/>
            </p:nvPicPr>
            <p:blipFill>
              <a:blip r:embed="rId7"/>
              <a:stretch>
                <a:fillRect/>
              </a:stretch>
            </p:blipFill>
            <p:spPr>
              <a:xfrm>
                <a:off x="6300069" y="3171623"/>
                <a:ext cx="1905000" cy="508000"/>
              </a:xfrm>
              <a:prstGeom prst="rect">
                <a:avLst/>
              </a:prstGeom>
            </p:spPr>
          </p:pic>
        </p:grpSp>
        <p:pic>
          <p:nvPicPr>
            <p:cNvPr id="28" name="图片 27">
              <a:extLst>
                <a:ext uri="{FF2B5EF4-FFF2-40B4-BE49-F238E27FC236}">
                  <a16:creationId xmlns:a16="http://schemas.microsoft.com/office/drawing/2014/main" id="{5F4748C1-69C8-B044-82F6-1488D196F272}"/>
                </a:ext>
              </a:extLst>
            </p:cNvPr>
            <p:cNvPicPr>
              <a:picLocks noChangeAspect="1"/>
            </p:cNvPicPr>
            <p:nvPr/>
          </p:nvPicPr>
          <p:blipFill>
            <a:blip r:embed="rId4"/>
            <a:stretch>
              <a:fillRect/>
            </a:stretch>
          </p:blipFill>
          <p:spPr>
            <a:xfrm>
              <a:off x="7937465" y="1008491"/>
              <a:ext cx="535207" cy="304333"/>
            </a:xfrm>
            <a:prstGeom prst="rect">
              <a:avLst/>
            </a:prstGeom>
          </p:spPr>
        </p:pic>
      </p:grpSp>
      <p:grpSp>
        <p:nvGrpSpPr>
          <p:cNvPr id="45" name="组合 44">
            <a:extLst>
              <a:ext uri="{FF2B5EF4-FFF2-40B4-BE49-F238E27FC236}">
                <a16:creationId xmlns:a16="http://schemas.microsoft.com/office/drawing/2014/main" id="{EA978B0A-369F-1441-8E7A-96E81477214E}"/>
              </a:ext>
            </a:extLst>
          </p:cNvPr>
          <p:cNvGrpSpPr/>
          <p:nvPr/>
        </p:nvGrpSpPr>
        <p:grpSpPr>
          <a:xfrm>
            <a:off x="4848848" y="2399460"/>
            <a:ext cx="7062693" cy="1139814"/>
            <a:chOff x="4370847" y="2226365"/>
            <a:chExt cx="7062693" cy="1034934"/>
          </a:xfrm>
        </p:grpSpPr>
        <p:sp>
          <p:nvSpPr>
            <p:cNvPr id="36" name="文本框 35">
              <a:extLst>
                <a:ext uri="{FF2B5EF4-FFF2-40B4-BE49-F238E27FC236}">
                  <a16:creationId xmlns:a16="http://schemas.microsoft.com/office/drawing/2014/main" id="{08937914-BC71-4A4F-9126-7E7ACC1BEF22}"/>
                </a:ext>
              </a:extLst>
            </p:cNvPr>
            <p:cNvSpPr txBox="1"/>
            <p:nvPr/>
          </p:nvSpPr>
          <p:spPr>
            <a:xfrm>
              <a:off x="4370847" y="2350034"/>
              <a:ext cx="1894091" cy="369332"/>
            </a:xfrm>
            <a:prstGeom prst="rect">
              <a:avLst/>
            </a:prstGeom>
            <a:noFill/>
          </p:spPr>
          <p:txBody>
            <a:bodyPr wrap="square">
              <a:spAutoFit/>
            </a:bodyPr>
            <a:lstStyle/>
            <a:p>
              <a:r>
                <a:rPr kumimoji="1" lang="zh-CN" altLang="en-US" dirty="0"/>
                <a:t>每个</a:t>
              </a:r>
              <a:r>
                <a:rPr kumimoji="1" lang="en-US" altLang="zh-CN" dirty="0"/>
                <a:t>Leaf node</a:t>
              </a:r>
              <a:endParaRPr kumimoji="1" lang="zh-CN" altLang="en-US" dirty="0"/>
            </a:p>
          </p:txBody>
        </p:sp>
        <p:pic>
          <p:nvPicPr>
            <p:cNvPr id="31" name="图片 30">
              <a:extLst>
                <a:ext uri="{FF2B5EF4-FFF2-40B4-BE49-F238E27FC236}">
                  <a16:creationId xmlns:a16="http://schemas.microsoft.com/office/drawing/2014/main" id="{73657501-10F6-C84A-AAD6-89A2996B3E10}"/>
                </a:ext>
              </a:extLst>
            </p:cNvPr>
            <p:cNvPicPr>
              <a:picLocks noChangeAspect="1"/>
            </p:cNvPicPr>
            <p:nvPr/>
          </p:nvPicPr>
          <p:blipFill>
            <a:blip r:embed="rId8"/>
            <a:stretch>
              <a:fillRect/>
            </a:stretch>
          </p:blipFill>
          <p:spPr>
            <a:xfrm>
              <a:off x="5990362" y="2370551"/>
              <a:ext cx="549151" cy="338643"/>
            </a:xfrm>
            <a:prstGeom prst="rect">
              <a:avLst/>
            </a:prstGeom>
          </p:spPr>
        </p:pic>
        <p:sp>
          <p:nvSpPr>
            <p:cNvPr id="41" name="文本框 40">
              <a:extLst>
                <a:ext uri="{FF2B5EF4-FFF2-40B4-BE49-F238E27FC236}">
                  <a16:creationId xmlns:a16="http://schemas.microsoft.com/office/drawing/2014/main" id="{7727709F-189F-C94D-AA5D-0657587C7BDF}"/>
                </a:ext>
              </a:extLst>
            </p:cNvPr>
            <p:cNvSpPr txBox="1"/>
            <p:nvPr/>
          </p:nvSpPr>
          <p:spPr>
            <a:xfrm>
              <a:off x="6572137" y="2384219"/>
              <a:ext cx="1805054" cy="369332"/>
            </a:xfrm>
            <a:prstGeom prst="rect">
              <a:avLst/>
            </a:prstGeom>
            <a:noFill/>
          </p:spPr>
          <p:txBody>
            <a:bodyPr wrap="square">
              <a:spAutoFit/>
            </a:bodyPr>
            <a:lstStyle/>
            <a:p>
              <a:r>
                <a:rPr lang="zh-CN" altLang="en-US" b="0" i="0" dirty="0">
                  <a:solidFill>
                    <a:srgbClr val="121212"/>
                  </a:solidFill>
                  <a:effectLst/>
                  <a:latin typeface="-apple-system"/>
                </a:rPr>
                <a:t>都有一个预测值</a:t>
              </a:r>
              <a:endParaRPr lang="zh-CN" altLang="en-US" dirty="0"/>
            </a:p>
          </p:txBody>
        </p:sp>
        <p:pic>
          <p:nvPicPr>
            <p:cNvPr id="35" name="图片 34">
              <a:extLst>
                <a:ext uri="{FF2B5EF4-FFF2-40B4-BE49-F238E27FC236}">
                  <a16:creationId xmlns:a16="http://schemas.microsoft.com/office/drawing/2014/main" id="{D8383EF6-A4CB-444C-B6C4-ADD55E05A5A8}"/>
                </a:ext>
              </a:extLst>
            </p:cNvPr>
            <p:cNvPicPr>
              <a:picLocks noChangeAspect="1"/>
            </p:cNvPicPr>
            <p:nvPr/>
          </p:nvPicPr>
          <p:blipFill>
            <a:blip r:embed="rId9"/>
            <a:stretch>
              <a:fillRect/>
            </a:stretch>
          </p:blipFill>
          <p:spPr>
            <a:xfrm>
              <a:off x="8315432" y="2359335"/>
              <a:ext cx="419100" cy="419100"/>
            </a:xfrm>
            <a:prstGeom prst="rect">
              <a:avLst/>
            </a:prstGeom>
          </p:spPr>
        </p:pic>
        <p:pic>
          <p:nvPicPr>
            <p:cNvPr id="39" name="图片 38">
              <a:extLst>
                <a:ext uri="{FF2B5EF4-FFF2-40B4-BE49-F238E27FC236}">
                  <a16:creationId xmlns:a16="http://schemas.microsoft.com/office/drawing/2014/main" id="{D1ECDF91-6EBF-CE49-8BF7-4215A15500AE}"/>
                </a:ext>
              </a:extLst>
            </p:cNvPr>
            <p:cNvPicPr>
              <a:picLocks noChangeAspect="1"/>
            </p:cNvPicPr>
            <p:nvPr/>
          </p:nvPicPr>
          <p:blipFill>
            <a:blip r:embed="rId10"/>
            <a:stretch>
              <a:fillRect/>
            </a:stretch>
          </p:blipFill>
          <p:spPr>
            <a:xfrm>
              <a:off x="4943540" y="2857577"/>
              <a:ext cx="316570" cy="369332"/>
            </a:xfrm>
            <a:prstGeom prst="rect">
              <a:avLst/>
            </a:prstGeom>
          </p:spPr>
        </p:pic>
        <p:sp>
          <p:nvSpPr>
            <p:cNvPr id="40" name="文本框 39">
              <a:extLst>
                <a:ext uri="{FF2B5EF4-FFF2-40B4-BE49-F238E27FC236}">
                  <a16:creationId xmlns:a16="http://schemas.microsoft.com/office/drawing/2014/main" id="{BD1870B8-6EE6-1343-9348-2B0CEA3EAD76}"/>
                </a:ext>
              </a:extLst>
            </p:cNvPr>
            <p:cNvSpPr txBox="1"/>
            <p:nvPr/>
          </p:nvSpPr>
          <p:spPr>
            <a:xfrm>
              <a:off x="8684389" y="2398769"/>
              <a:ext cx="2749151" cy="369332"/>
            </a:xfrm>
            <a:prstGeom prst="rect">
              <a:avLst/>
            </a:prstGeom>
            <a:noFill/>
          </p:spPr>
          <p:txBody>
            <a:bodyPr wrap="square" rtlCol="0">
              <a:spAutoFit/>
            </a:bodyPr>
            <a:lstStyle/>
            <a:p>
              <a:r>
                <a:rPr kumimoji="1" lang="zh-CN" altLang="en-US" dirty="0"/>
                <a:t>表示决策树的分类结果</a:t>
              </a:r>
            </a:p>
          </p:txBody>
        </p:sp>
        <p:sp>
          <p:nvSpPr>
            <p:cNvPr id="42" name="文本框 41">
              <a:extLst>
                <a:ext uri="{FF2B5EF4-FFF2-40B4-BE49-F238E27FC236}">
                  <a16:creationId xmlns:a16="http://schemas.microsoft.com/office/drawing/2014/main" id="{46E90996-0091-4B4D-9469-249E8A79DCCB}"/>
                </a:ext>
              </a:extLst>
            </p:cNvPr>
            <p:cNvSpPr txBox="1"/>
            <p:nvPr/>
          </p:nvSpPr>
          <p:spPr>
            <a:xfrm>
              <a:off x="4391705" y="2891967"/>
              <a:ext cx="646331" cy="369332"/>
            </a:xfrm>
            <a:prstGeom prst="rect">
              <a:avLst/>
            </a:prstGeom>
            <a:noFill/>
          </p:spPr>
          <p:txBody>
            <a:bodyPr wrap="none" rtlCol="0">
              <a:spAutoFit/>
            </a:bodyPr>
            <a:lstStyle/>
            <a:p>
              <a:r>
                <a:rPr kumimoji="1" lang="zh-CN" altLang="en-US" dirty="0"/>
                <a:t>其中</a:t>
              </a:r>
            </a:p>
          </p:txBody>
        </p:sp>
        <p:sp>
          <p:nvSpPr>
            <p:cNvPr id="47" name="文本框 46">
              <a:extLst>
                <a:ext uri="{FF2B5EF4-FFF2-40B4-BE49-F238E27FC236}">
                  <a16:creationId xmlns:a16="http://schemas.microsoft.com/office/drawing/2014/main" id="{C99580D7-62B6-7546-ACF2-30661048C43C}"/>
                </a:ext>
              </a:extLst>
            </p:cNvPr>
            <p:cNvSpPr txBox="1"/>
            <p:nvPr/>
          </p:nvSpPr>
          <p:spPr>
            <a:xfrm>
              <a:off x="5162160" y="2886530"/>
              <a:ext cx="2312504" cy="369332"/>
            </a:xfrm>
            <a:prstGeom prst="rect">
              <a:avLst/>
            </a:prstGeom>
            <a:noFill/>
          </p:spPr>
          <p:txBody>
            <a:bodyPr wrap="square">
              <a:spAutoFit/>
            </a:bodyPr>
            <a:lstStyle/>
            <a:p>
              <a:pPr algn="l"/>
              <a:r>
                <a:rPr lang="zh-CN" altLang="en-US" b="0" i="0" dirty="0">
                  <a:solidFill>
                    <a:srgbClr val="121212"/>
                  </a:solidFill>
                  <a:effectLst/>
                  <a:latin typeface="-apple-system"/>
                </a:rPr>
                <a:t>表示叶子结点的数量。</a:t>
              </a:r>
            </a:p>
          </p:txBody>
        </p:sp>
        <p:sp>
          <p:nvSpPr>
            <p:cNvPr id="44" name="文本框 43">
              <a:extLst>
                <a:ext uri="{FF2B5EF4-FFF2-40B4-BE49-F238E27FC236}">
                  <a16:creationId xmlns:a16="http://schemas.microsoft.com/office/drawing/2014/main" id="{B2BCCE5E-36E2-8B47-8324-153DBD420242}"/>
                </a:ext>
              </a:extLst>
            </p:cNvPr>
            <p:cNvSpPr txBox="1"/>
            <p:nvPr/>
          </p:nvSpPr>
          <p:spPr>
            <a:xfrm>
              <a:off x="5049078" y="2226365"/>
              <a:ext cx="184731" cy="369332"/>
            </a:xfrm>
            <a:prstGeom prst="rect">
              <a:avLst/>
            </a:prstGeom>
            <a:noFill/>
          </p:spPr>
          <p:txBody>
            <a:bodyPr wrap="none" rtlCol="0">
              <a:spAutoFit/>
            </a:bodyPr>
            <a:lstStyle/>
            <a:p>
              <a:endParaRPr kumimoji="1" lang="zh-CN" altLang="en-US" dirty="0"/>
            </a:p>
          </p:txBody>
        </p:sp>
      </p:grpSp>
      <p:grpSp>
        <p:nvGrpSpPr>
          <p:cNvPr id="59" name="组合 58">
            <a:extLst>
              <a:ext uri="{FF2B5EF4-FFF2-40B4-BE49-F238E27FC236}">
                <a16:creationId xmlns:a16="http://schemas.microsoft.com/office/drawing/2014/main" id="{A58934EE-68F6-CC4C-86F6-CC2B622F4AFB}"/>
              </a:ext>
            </a:extLst>
          </p:cNvPr>
          <p:cNvGrpSpPr/>
          <p:nvPr/>
        </p:nvGrpSpPr>
        <p:grpSpPr>
          <a:xfrm>
            <a:off x="5084932" y="4071825"/>
            <a:ext cx="6481095" cy="752197"/>
            <a:chOff x="5177712" y="4334008"/>
            <a:chExt cx="6481095" cy="752197"/>
          </a:xfrm>
        </p:grpSpPr>
        <p:pic>
          <p:nvPicPr>
            <p:cNvPr id="48" name="图片 47">
              <a:extLst>
                <a:ext uri="{FF2B5EF4-FFF2-40B4-BE49-F238E27FC236}">
                  <a16:creationId xmlns:a16="http://schemas.microsoft.com/office/drawing/2014/main" id="{595191FF-12A1-E74D-A2DE-26C73C6850A7}"/>
                </a:ext>
              </a:extLst>
            </p:cNvPr>
            <p:cNvPicPr>
              <a:picLocks noChangeAspect="1"/>
            </p:cNvPicPr>
            <p:nvPr/>
          </p:nvPicPr>
          <p:blipFill>
            <a:blip r:embed="rId11"/>
            <a:stretch>
              <a:fillRect/>
            </a:stretch>
          </p:blipFill>
          <p:spPr>
            <a:xfrm>
              <a:off x="5531091" y="4334008"/>
              <a:ext cx="2138657" cy="345641"/>
            </a:xfrm>
            <a:prstGeom prst="rect">
              <a:avLst/>
            </a:prstGeom>
          </p:spPr>
        </p:pic>
        <p:sp>
          <p:nvSpPr>
            <p:cNvPr id="49" name="文本框 48">
              <a:extLst>
                <a:ext uri="{FF2B5EF4-FFF2-40B4-BE49-F238E27FC236}">
                  <a16:creationId xmlns:a16="http://schemas.microsoft.com/office/drawing/2014/main" id="{FCB3E227-8868-7246-A7EF-AC845380C243}"/>
                </a:ext>
              </a:extLst>
            </p:cNvPr>
            <p:cNvSpPr txBox="1"/>
            <p:nvPr/>
          </p:nvSpPr>
          <p:spPr>
            <a:xfrm>
              <a:off x="5177712" y="4349771"/>
              <a:ext cx="353379" cy="314115"/>
            </a:xfrm>
            <a:prstGeom prst="rect">
              <a:avLst/>
            </a:prstGeom>
            <a:noFill/>
          </p:spPr>
          <p:txBody>
            <a:bodyPr wrap="none" rtlCol="0">
              <a:spAutoFit/>
            </a:bodyPr>
            <a:lstStyle/>
            <a:p>
              <a:r>
                <a:rPr kumimoji="1" lang="zh-CN" altLang="en-US" dirty="0"/>
                <a:t>用</a:t>
              </a:r>
            </a:p>
          </p:txBody>
        </p:sp>
        <p:sp>
          <p:nvSpPr>
            <p:cNvPr id="51" name="文本框 50">
              <a:extLst>
                <a:ext uri="{FF2B5EF4-FFF2-40B4-BE49-F238E27FC236}">
                  <a16:creationId xmlns:a16="http://schemas.microsoft.com/office/drawing/2014/main" id="{CDC492E4-28EC-5E43-BD12-C1C8A8DE42E6}"/>
                </a:ext>
              </a:extLst>
            </p:cNvPr>
            <p:cNvSpPr txBox="1"/>
            <p:nvPr/>
          </p:nvSpPr>
          <p:spPr>
            <a:xfrm>
              <a:off x="7683800" y="4349771"/>
              <a:ext cx="1923956" cy="314115"/>
            </a:xfrm>
            <a:prstGeom prst="rect">
              <a:avLst/>
            </a:prstGeom>
            <a:noFill/>
          </p:spPr>
          <p:txBody>
            <a:bodyPr wrap="none" rtlCol="0">
              <a:spAutoFit/>
            </a:bodyPr>
            <a:lstStyle/>
            <a:p>
              <a:r>
                <a:rPr kumimoji="1" lang="zh-CN" altLang="en-US" dirty="0"/>
                <a:t>表示输入的特征向量</a:t>
              </a:r>
            </a:p>
          </p:txBody>
        </p:sp>
        <p:pic>
          <p:nvPicPr>
            <p:cNvPr id="53" name="图片 52">
              <a:extLst>
                <a:ext uri="{FF2B5EF4-FFF2-40B4-BE49-F238E27FC236}">
                  <a16:creationId xmlns:a16="http://schemas.microsoft.com/office/drawing/2014/main" id="{4124F62D-85D7-1A4F-A8B1-8C902DAC97C8}"/>
                </a:ext>
              </a:extLst>
            </p:cNvPr>
            <p:cNvPicPr>
              <a:picLocks noChangeAspect="1"/>
            </p:cNvPicPr>
            <p:nvPr/>
          </p:nvPicPr>
          <p:blipFill>
            <a:blip r:embed="rId12"/>
            <a:stretch>
              <a:fillRect/>
            </a:stretch>
          </p:blipFill>
          <p:spPr>
            <a:xfrm>
              <a:off x="6536882" y="4768421"/>
              <a:ext cx="3029501" cy="310188"/>
            </a:xfrm>
            <a:prstGeom prst="rect">
              <a:avLst/>
            </a:prstGeom>
          </p:spPr>
        </p:pic>
        <p:sp>
          <p:nvSpPr>
            <p:cNvPr id="58" name="文本框 57">
              <a:extLst>
                <a:ext uri="{FF2B5EF4-FFF2-40B4-BE49-F238E27FC236}">
                  <a16:creationId xmlns:a16="http://schemas.microsoft.com/office/drawing/2014/main" id="{D0D10C63-4CC1-9F49-B0FA-A1D85D384F75}"/>
                </a:ext>
              </a:extLst>
            </p:cNvPr>
            <p:cNvSpPr txBox="1"/>
            <p:nvPr/>
          </p:nvSpPr>
          <p:spPr>
            <a:xfrm>
              <a:off x="5205158" y="4772090"/>
              <a:ext cx="1353586" cy="314115"/>
            </a:xfrm>
            <a:prstGeom prst="rect">
              <a:avLst/>
            </a:prstGeom>
            <a:noFill/>
          </p:spPr>
          <p:txBody>
            <a:bodyPr wrap="square">
              <a:spAutoFit/>
            </a:bodyPr>
            <a:lstStyle/>
            <a:p>
              <a:r>
                <a:rPr lang="zh-CN" altLang="en-US" b="0" i="0" dirty="0">
                  <a:solidFill>
                    <a:srgbClr val="121212"/>
                  </a:solidFill>
                  <a:effectLst/>
                  <a:latin typeface="-apple-system"/>
                </a:rPr>
                <a:t>基于映射关系</a:t>
              </a:r>
              <a:endParaRPr lang="zh-CN" altLang="en-US" dirty="0"/>
            </a:p>
          </p:txBody>
        </p:sp>
        <p:pic>
          <p:nvPicPr>
            <p:cNvPr id="54" name="图片 53">
              <a:extLst>
                <a:ext uri="{FF2B5EF4-FFF2-40B4-BE49-F238E27FC236}">
                  <a16:creationId xmlns:a16="http://schemas.microsoft.com/office/drawing/2014/main" id="{F5521AE9-DA8F-5E4E-A675-A1E7E931EADC}"/>
                </a:ext>
              </a:extLst>
            </p:cNvPr>
            <p:cNvPicPr>
              <a:picLocks noChangeAspect="1"/>
            </p:cNvPicPr>
            <p:nvPr/>
          </p:nvPicPr>
          <p:blipFill>
            <a:blip r:embed="rId13"/>
            <a:stretch>
              <a:fillRect/>
            </a:stretch>
          </p:blipFill>
          <p:spPr>
            <a:xfrm>
              <a:off x="9566383" y="4768421"/>
              <a:ext cx="2092424" cy="312302"/>
            </a:xfrm>
            <a:prstGeom prst="rect">
              <a:avLst/>
            </a:prstGeom>
          </p:spPr>
        </p:pic>
      </p:grpSp>
      <p:pic>
        <p:nvPicPr>
          <p:cNvPr id="55" name="图片 54">
            <a:extLst>
              <a:ext uri="{FF2B5EF4-FFF2-40B4-BE49-F238E27FC236}">
                <a16:creationId xmlns:a16="http://schemas.microsoft.com/office/drawing/2014/main" id="{D9D48B9C-6B39-5E48-87D3-D80CA862DD37}"/>
              </a:ext>
            </a:extLst>
          </p:cNvPr>
          <p:cNvPicPr>
            <a:picLocks noChangeAspect="1"/>
          </p:cNvPicPr>
          <p:nvPr/>
        </p:nvPicPr>
        <p:blipFill rotWithShape="1">
          <a:blip r:embed="rId14"/>
          <a:srcRect l="3484" r="7531" b="35896"/>
          <a:stretch/>
        </p:blipFill>
        <p:spPr>
          <a:xfrm>
            <a:off x="100691" y="4275345"/>
            <a:ext cx="4664766" cy="2199805"/>
          </a:xfrm>
          <a:prstGeom prst="rect">
            <a:avLst/>
          </a:prstGeom>
        </p:spPr>
      </p:pic>
      <p:sp>
        <p:nvSpPr>
          <p:cNvPr id="60" name="矩形 59">
            <a:extLst>
              <a:ext uri="{FF2B5EF4-FFF2-40B4-BE49-F238E27FC236}">
                <a16:creationId xmlns:a16="http://schemas.microsoft.com/office/drawing/2014/main" id="{AEA126DF-518D-0049-9680-F8FE9AA88829}"/>
              </a:ext>
            </a:extLst>
          </p:cNvPr>
          <p:cNvSpPr/>
          <p:nvPr/>
        </p:nvSpPr>
        <p:spPr>
          <a:xfrm>
            <a:off x="4889425" y="4013744"/>
            <a:ext cx="7062694" cy="11501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A65BA646-BAA0-C94B-898C-9EE16FC986D9}"/>
              </a:ext>
            </a:extLst>
          </p:cNvPr>
          <p:cNvSpPr txBox="1"/>
          <p:nvPr/>
        </p:nvSpPr>
        <p:spPr>
          <a:xfrm>
            <a:off x="4743338" y="5649153"/>
            <a:ext cx="7579188" cy="923330"/>
          </a:xfrm>
          <a:prstGeom prst="rect">
            <a:avLst/>
          </a:prstGeom>
          <a:noFill/>
        </p:spPr>
        <p:txBody>
          <a:bodyPr wrap="square">
            <a:spAutoFit/>
          </a:bodyPr>
          <a:lstStyle/>
          <a:p>
            <a:r>
              <a:rPr lang="zh-CN" altLang="en-US" dirty="0"/>
              <a:t>﻿</a:t>
            </a:r>
            <a:r>
              <a:rPr lang="zh-CN" altLang="en-US" i="1" dirty="0"/>
              <a:t>M. F. Delgado, E. Cernadas, S. Barro, and D. G. Amorim, “Do we need hundreds of classifiers to solve real world classification problems?” J. Mach. Learn. Res., vol. 15, no. 1, pp. 3133–3181, 2014</a:t>
            </a:r>
          </a:p>
        </p:txBody>
      </p:sp>
      <p:pic>
        <p:nvPicPr>
          <p:cNvPr id="68" name="图片 67">
            <a:extLst>
              <a:ext uri="{FF2B5EF4-FFF2-40B4-BE49-F238E27FC236}">
                <a16:creationId xmlns:a16="http://schemas.microsoft.com/office/drawing/2014/main" id="{44A51A95-D2BA-A747-842A-403A931CE6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85011" y="74829"/>
            <a:ext cx="1980431" cy="594829"/>
          </a:xfrm>
          <a:prstGeom prst="rect">
            <a:avLst/>
          </a:prstGeom>
        </p:spPr>
      </p:pic>
      <p:sp>
        <p:nvSpPr>
          <p:cNvPr id="43" name="文本框 7">
            <a:extLst>
              <a:ext uri="{FF2B5EF4-FFF2-40B4-BE49-F238E27FC236}">
                <a16:creationId xmlns:a16="http://schemas.microsoft.com/office/drawing/2014/main" id="{B835994E-F3F5-4B4D-9234-8B68F7259D3B}"/>
              </a:ext>
            </a:extLst>
          </p:cNvPr>
          <p:cNvSpPr txBox="1"/>
          <p:nvPr/>
        </p:nvSpPr>
        <p:spPr>
          <a:xfrm>
            <a:off x="4183808" y="6530627"/>
            <a:ext cx="382438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bg1"/>
                </a:solidFill>
              </a:rPr>
              <a:t>Applied Data Security Lab (</a:t>
            </a:r>
            <a:r>
              <a:rPr lang="en-US" altLang="zh-CN" b="1" dirty="0" err="1">
                <a:solidFill>
                  <a:schemeClr val="bg1"/>
                </a:solidFill>
              </a:rPr>
              <a:t>ADSLab</a:t>
            </a:r>
            <a:r>
              <a:rPr lang="en-US" altLang="zh-CN" b="1" dirty="0">
                <a:solidFill>
                  <a:schemeClr val="bg1"/>
                </a:solidFill>
              </a:rPr>
              <a:t>) </a:t>
            </a:r>
            <a:endParaRPr lang="zh-CN" altLang="en-US" b="1" dirty="0">
              <a:solidFill>
                <a:schemeClr val="bg1"/>
              </a:solidFill>
            </a:endParaRPr>
          </a:p>
        </p:txBody>
      </p:sp>
    </p:spTree>
    <p:extLst>
      <p:ext uri="{BB962C8B-B14F-4D97-AF65-F5344CB8AC3E}">
        <p14:creationId xmlns:p14="http://schemas.microsoft.com/office/powerpoint/2010/main" val="487330677"/>
      </p:ext>
    </p:extLst>
  </p:cSld>
  <p:clrMapOvr>
    <a:masterClrMapping/>
  </p:clrMapOvr>
</p:sld>
</file>

<file path=ppt/theme/theme1.xml><?xml version="1.0" encoding="utf-8"?>
<a:theme xmlns:a="http://schemas.openxmlformats.org/drawingml/2006/main" name="1_Office 主题​​">
  <a:themeElements>
    <a:clrScheme name="自定义 2">
      <a:dk1>
        <a:sysClr val="windowText" lastClr="000000"/>
      </a:dk1>
      <a:lt1>
        <a:sysClr val="window" lastClr="FFFFFF"/>
      </a:lt1>
      <a:dk2>
        <a:srgbClr val="44546A"/>
      </a:dk2>
      <a:lt2>
        <a:srgbClr val="E7E6E6"/>
      </a:lt2>
      <a:accent1>
        <a:srgbClr val="002060"/>
      </a:accent1>
      <a:accent2>
        <a:srgbClr val="002060"/>
      </a:accent2>
      <a:accent3>
        <a:srgbClr val="002060"/>
      </a:accent3>
      <a:accent4>
        <a:srgbClr val="C00000"/>
      </a:accent4>
      <a:accent5>
        <a:srgbClr val="C00000"/>
      </a:accent5>
      <a:accent6>
        <a:srgbClr val="C00000"/>
      </a:accent6>
      <a:hlink>
        <a:srgbClr val="C00000"/>
      </a:hlink>
      <a:folHlink>
        <a:srgbClr val="C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8125</TotalTime>
  <Words>4609</Words>
  <Application>Microsoft Macintosh PowerPoint</Application>
  <PresentationFormat>宽屏</PresentationFormat>
  <Paragraphs>399</Paragraphs>
  <Slides>47</Slides>
  <Notes>47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-apple-system</vt:lpstr>
      <vt:lpstr>等线</vt:lpstr>
      <vt:lpstr>等线 Light</vt:lpstr>
      <vt:lpstr>微软雅黑</vt:lpstr>
      <vt:lpstr>Arial</vt:lpstr>
      <vt:lpstr>Cambria Math</vt:lpstr>
      <vt:lpstr>Menlo</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郝 晓虎</dc:creator>
  <cp:lastModifiedBy>张 豪</cp:lastModifiedBy>
  <cp:revision>79</cp:revision>
  <dcterms:created xsi:type="dcterms:W3CDTF">2021-11-06T02:49:59Z</dcterms:created>
  <dcterms:modified xsi:type="dcterms:W3CDTF">2022-09-01T13:47:12Z</dcterms:modified>
</cp:coreProperties>
</file>